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1"/>
  </p:notesMasterIdLst>
  <p:sldIdLst>
    <p:sldId id="256" r:id="rId2"/>
    <p:sldId id="257" r:id="rId3"/>
    <p:sldId id="258" r:id="rId4"/>
    <p:sldId id="264" r:id="rId5"/>
    <p:sldId id="259" r:id="rId6"/>
    <p:sldId id="260" r:id="rId7"/>
    <p:sldId id="261" r:id="rId8"/>
    <p:sldId id="262" r:id="rId9"/>
    <p:sldId id="263"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p:cViewPr varScale="1">
        <p:scale>
          <a:sx n="75" d="100"/>
          <a:sy n="75" d="100"/>
        </p:scale>
        <p:origin x="58" y="40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BA008F9-5D6A-4872-875D-AFFD4BAF6CE8}" type="datetimeFigureOut">
              <a:rPr lang="el-GR" smtClean="0"/>
              <a:t>17/8/2025</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B802A1-179C-4E7F-9EC0-60B61EBDFC7C}" type="slidenum">
              <a:rPr lang="el-GR" smtClean="0"/>
              <a:t>‹#›</a:t>
            </a:fld>
            <a:endParaRPr lang="el-GR"/>
          </a:p>
        </p:txBody>
      </p:sp>
    </p:spTree>
    <p:extLst>
      <p:ext uri="{BB962C8B-B14F-4D97-AF65-F5344CB8AC3E}">
        <p14:creationId xmlns:p14="http://schemas.microsoft.com/office/powerpoint/2010/main" val="3580472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l-GR"/>
              <a:t>Κάντε κλικ για να επεξεργαστείτε τον τίτλο υποδείγματος</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Κάντε κλικ για να επεξεργαστείτε τον υπότιτλο του υποδείγματος</a:t>
            </a:r>
            <a:endParaRPr lang="en-US" dirty="0"/>
          </a:p>
        </p:txBody>
      </p:sp>
      <p:sp>
        <p:nvSpPr>
          <p:cNvPr id="7" name="Date Placeholder 6"/>
          <p:cNvSpPr>
            <a:spLocks noGrp="1"/>
          </p:cNvSpPr>
          <p:nvPr>
            <p:ph type="dt" sz="half" idx="10"/>
          </p:nvPr>
        </p:nvSpPr>
        <p:spPr/>
        <p:txBody>
          <a:bodyPr/>
          <a:lstStyle/>
          <a:p>
            <a:fld id="{4D7099B4-87BB-4E49-9C19-A0EE454921B0}" type="datetimeFigureOut">
              <a:rPr lang="el-GR" smtClean="0"/>
              <a:t>17/8/2025</a:t>
            </a:fld>
            <a:endParaRPr lang="el-GR"/>
          </a:p>
        </p:txBody>
      </p:sp>
      <p:sp>
        <p:nvSpPr>
          <p:cNvPr id="8" name="Footer Placeholder 7"/>
          <p:cNvSpPr>
            <a:spLocks noGrp="1"/>
          </p:cNvSpPr>
          <p:nvPr>
            <p:ph type="ftr" sz="quarter" idx="11"/>
          </p:nvPr>
        </p:nvSpPr>
        <p:spPr/>
        <p:txBody>
          <a:bodyPr/>
          <a:lstStyle/>
          <a:p>
            <a:endParaRPr lang="el-GR"/>
          </a:p>
        </p:txBody>
      </p:sp>
      <p:sp>
        <p:nvSpPr>
          <p:cNvPr id="9" name="Slide Number Placeholder 8"/>
          <p:cNvSpPr>
            <a:spLocks noGrp="1"/>
          </p:cNvSpPr>
          <p:nvPr>
            <p:ph type="sldNum" sz="quarter" idx="12"/>
          </p:nvPr>
        </p:nvSpPr>
        <p:spPr/>
        <p:txBody>
          <a:bodyPr/>
          <a:lstStyle/>
          <a:p>
            <a:fld id="{299451B0-BD57-4702-AEAE-379F5E56DF81}" type="slidenum">
              <a:rPr lang="el-GR" smtClean="0"/>
              <a:t>‹#›</a:t>
            </a:fld>
            <a:endParaRPr lang="el-GR"/>
          </a:p>
        </p:txBody>
      </p:sp>
    </p:spTree>
    <p:extLst>
      <p:ext uri="{BB962C8B-B14F-4D97-AF65-F5344CB8AC3E}">
        <p14:creationId xmlns:p14="http://schemas.microsoft.com/office/powerpoint/2010/main" val="3369467761"/>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7" name="Date Placeholder 6"/>
          <p:cNvSpPr>
            <a:spLocks noGrp="1"/>
          </p:cNvSpPr>
          <p:nvPr>
            <p:ph type="dt" sz="half" idx="10"/>
          </p:nvPr>
        </p:nvSpPr>
        <p:spPr/>
        <p:txBody>
          <a:bodyPr/>
          <a:lstStyle/>
          <a:p>
            <a:fld id="{4D7099B4-87BB-4E49-9C19-A0EE454921B0}" type="datetimeFigureOut">
              <a:rPr lang="el-GR" smtClean="0"/>
              <a:t>17/8/2025</a:t>
            </a:fld>
            <a:endParaRPr lang="el-GR"/>
          </a:p>
        </p:txBody>
      </p:sp>
      <p:sp>
        <p:nvSpPr>
          <p:cNvPr id="8" name="Footer Placeholder 7"/>
          <p:cNvSpPr>
            <a:spLocks noGrp="1"/>
          </p:cNvSpPr>
          <p:nvPr>
            <p:ph type="ftr" sz="quarter" idx="11"/>
          </p:nvPr>
        </p:nvSpPr>
        <p:spPr/>
        <p:txBody>
          <a:bodyPr/>
          <a:lstStyle/>
          <a:p>
            <a:endParaRPr lang="el-GR"/>
          </a:p>
        </p:txBody>
      </p:sp>
      <p:sp>
        <p:nvSpPr>
          <p:cNvPr id="9" name="Slide Number Placeholder 8"/>
          <p:cNvSpPr>
            <a:spLocks noGrp="1"/>
          </p:cNvSpPr>
          <p:nvPr>
            <p:ph type="sldNum" sz="quarter" idx="12"/>
          </p:nvPr>
        </p:nvSpPr>
        <p:spPr/>
        <p:txBody>
          <a:bodyPr/>
          <a:lstStyle/>
          <a:p>
            <a:fld id="{299451B0-BD57-4702-AEAE-379F5E56DF81}" type="slidenum">
              <a:rPr lang="el-GR" smtClean="0"/>
              <a:t>‹#›</a:t>
            </a:fld>
            <a:endParaRPr lang="el-GR"/>
          </a:p>
        </p:txBody>
      </p:sp>
    </p:spTree>
    <p:extLst>
      <p:ext uri="{BB962C8B-B14F-4D97-AF65-F5344CB8AC3E}">
        <p14:creationId xmlns:p14="http://schemas.microsoft.com/office/powerpoint/2010/main" val="16831957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l-GR"/>
              <a:t>Στυλ κειμένου υποδείγματος</a:t>
            </a:r>
          </a:p>
        </p:txBody>
      </p:sp>
      <p:sp>
        <p:nvSpPr>
          <p:cNvPr id="7" name="Date Placeholder 6"/>
          <p:cNvSpPr>
            <a:spLocks noGrp="1"/>
          </p:cNvSpPr>
          <p:nvPr>
            <p:ph type="dt" sz="half" idx="10"/>
          </p:nvPr>
        </p:nvSpPr>
        <p:spPr/>
        <p:txBody>
          <a:bodyPr/>
          <a:lstStyle/>
          <a:p>
            <a:fld id="{4D7099B4-87BB-4E49-9C19-A0EE454921B0}" type="datetimeFigureOut">
              <a:rPr lang="el-GR" smtClean="0"/>
              <a:t>17/8/2025</a:t>
            </a:fld>
            <a:endParaRPr lang="el-GR"/>
          </a:p>
        </p:txBody>
      </p:sp>
      <p:sp>
        <p:nvSpPr>
          <p:cNvPr id="8" name="Footer Placeholder 7"/>
          <p:cNvSpPr>
            <a:spLocks noGrp="1"/>
          </p:cNvSpPr>
          <p:nvPr>
            <p:ph type="ftr" sz="quarter" idx="11"/>
          </p:nvPr>
        </p:nvSpPr>
        <p:spPr/>
        <p:txBody>
          <a:bodyPr/>
          <a:lstStyle/>
          <a:p>
            <a:endParaRPr lang="el-GR"/>
          </a:p>
        </p:txBody>
      </p:sp>
      <p:sp>
        <p:nvSpPr>
          <p:cNvPr id="9" name="Slide Number Placeholder 8"/>
          <p:cNvSpPr>
            <a:spLocks noGrp="1"/>
          </p:cNvSpPr>
          <p:nvPr>
            <p:ph type="sldNum" sz="quarter" idx="12"/>
          </p:nvPr>
        </p:nvSpPr>
        <p:spPr/>
        <p:txBody>
          <a:bodyPr/>
          <a:lstStyle/>
          <a:p>
            <a:fld id="{299451B0-BD57-4702-AEAE-379F5E56DF81}" type="slidenum">
              <a:rPr lang="el-GR" smtClean="0"/>
              <a:t>‹#›</a:t>
            </a:fld>
            <a:endParaRPr lang="el-GR"/>
          </a:p>
        </p:txBody>
      </p:sp>
    </p:spTree>
    <p:extLst>
      <p:ext uri="{BB962C8B-B14F-4D97-AF65-F5344CB8AC3E}">
        <p14:creationId xmlns:p14="http://schemas.microsoft.com/office/powerpoint/2010/main" val="3047978468"/>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8" name="Date Placeholder 7"/>
          <p:cNvSpPr>
            <a:spLocks noGrp="1"/>
          </p:cNvSpPr>
          <p:nvPr>
            <p:ph type="dt" sz="half" idx="10"/>
          </p:nvPr>
        </p:nvSpPr>
        <p:spPr/>
        <p:txBody>
          <a:bodyPr/>
          <a:lstStyle/>
          <a:p>
            <a:fld id="{4D7099B4-87BB-4E49-9C19-A0EE454921B0}" type="datetimeFigureOut">
              <a:rPr lang="el-GR" smtClean="0"/>
              <a:t>17/8/2025</a:t>
            </a:fld>
            <a:endParaRPr lang="el-GR"/>
          </a:p>
        </p:txBody>
      </p:sp>
      <p:sp>
        <p:nvSpPr>
          <p:cNvPr id="9" name="Footer Placeholder 8"/>
          <p:cNvSpPr>
            <a:spLocks noGrp="1"/>
          </p:cNvSpPr>
          <p:nvPr>
            <p:ph type="ftr" sz="quarter" idx="11"/>
          </p:nvPr>
        </p:nvSpPr>
        <p:spPr/>
        <p:txBody>
          <a:bodyPr/>
          <a:lstStyle/>
          <a:p>
            <a:endParaRPr lang="el-GR"/>
          </a:p>
        </p:txBody>
      </p:sp>
      <p:sp>
        <p:nvSpPr>
          <p:cNvPr id="10" name="Slide Number Placeholder 9"/>
          <p:cNvSpPr>
            <a:spLocks noGrp="1"/>
          </p:cNvSpPr>
          <p:nvPr>
            <p:ph type="sldNum" sz="quarter" idx="12"/>
          </p:nvPr>
        </p:nvSpPr>
        <p:spPr/>
        <p:txBody>
          <a:bodyPr/>
          <a:lstStyle/>
          <a:p>
            <a:fld id="{299451B0-BD57-4702-AEAE-379F5E56DF81}" type="slidenum">
              <a:rPr lang="el-GR" smtClean="0"/>
              <a:t>‹#›</a:t>
            </a:fld>
            <a:endParaRPr lang="el-GR"/>
          </a:p>
        </p:txBody>
      </p:sp>
    </p:spTree>
    <p:extLst>
      <p:ext uri="{BB962C8B-B14F-4D97-AF65-F5344CB8AC3E}">
        <p14:creationId xmlns:p14="http://schemas.microsoft.com/office/powerpoint/2010/main" val="10269581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Content Placeholder 3"/>
          <p:cNvSpPr>
            <a:spLocks noGrp="1"/>
          </p:cNvSpPr>
          <p:nvPr>
            <p:ph sz="half" idx="2"/>
          </p:nvPr>
        </p:nvSpPr>
        <p:spPr>
          <a:xfrm>
            <a:off x="1583436" y="3143250"/>
            <a:ext cx="4270248" cy="2596776"/>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7" name="Date Placeholder 6"/>
          <p:cNvSpPr>
            <a:spLocks noGrp="1"/>
          </p:cNvSpPr>
          <p:nvPr>
            <p:ph type="dt" sz="half" idx="10"/>
          </p:nvPr>
        </p:nvSpPr>
        <p:spPr/>
        <p:txBody>
          <a:bodyPr/>
          <a:lstStyle/>
          <a:p>
            <a:fld id="{4D7099B4-87BB-4E49-9C19-A0EE454921B0}" type="datetimeFigureOut">
              <a:rPr lang="el-GR" smtClean="0"/>
              <a:t>17/8/2025</a:t>
            </a:fld>
            <a:endParaRPr lang="el-GR"/>
          </a:p>
        </p:txBody>
      </p:sp>
      <p:sp>
        <p:nvSpPr>
          <p:cNvPr id="8" name="Footer Placeholder 7"/>
          <p:cNvSpPr>
            <a:spLocks noGrp="1"/>
          </p:cNvSpPr>
          <p:nvPr>
            <p:ph type="ftr" sz="quarter" idx="11"/>
          </p:nvPr>
        </p:nvSpPr>
        <p:spPr/>
        <p:txBody>
          <a:bodyPr/>
          <a:lstStyle/>
          <a:p>
            <a:endParaRPr lang="el-GR"/>
          </a:p>
        </p:txBody>
      </p:sp>
      <p:sp>
        <p:nvSpPr>
          <p:cNvPr id="9" name="Slide Number Placeholder 8"/>
          <p:cNvSpPr>
            <a:spLocks noGrp="1"/>
          </p:cNvSpPr>
          <p:nvPr>
            <p:ph type="sldNum" sz="quarter" idx="12"/>
          </p:nvPr>
        </p:nvSpPr>
        <p:spPr/>
        <p:txBody>
          <a:bodyPr/>
          <a:lstStyle/>
          <a:p>
            <a:fld id="{299451B0-BD57-4702-AEAE-379F5E56DF81}" type="slidenum">
              <a:rPr lang="el-GR" smtClean="0"/>
              <a:t>‹#›</a:t>
            </a:fld>
            <a:endParaRPr lang="el-GR"/>
          </a:p>
        </p:txBody>
      </p:sp>
      <p:sp>
        <p:nvSpPr>
          <p:cNvPr id="10" name="Title 9"/>
          <p:cNvSpPr>
            <a:spLocks noGrp="1"/>
          </p:cNvSpPr>
          <p:nvPr>
            <p:ph type="title"/>
          </p:nvPr>
        </p:nvSpPr>
        <p:spPr/>
        <p:txBody>
          <a:bodyPr/>
          <a:lstStyle/>
          <a:p>
            <a:r>
              <a:rPr lang="el-GR"/>
              <a:t>Κάντε κλικ για να επεξεργαστείτε τον τίτλο υποδείγματος</a:t>
            </a:r>
            <a:endParaRPr lang="en-US" dirty="0"/>
          </a:p>
        </p:txBody>
      </p:sp>
    </p:spTree>
    <p:extLst>
      <p:ext uri="{BB962C8B-B14F-4D97-AF65-F5344CB8AC3E}">
        <p14:creationId xmlns:p14="http://schemas.microsoft.com/office/powerpoint/2010/main" val="41022374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Date Placeholder 2"/>
          <p:cNvSpPr>
            <a:spLocks noGrp="1"/>
          </p:cNvSpPr>
          <p:nvPr>
            <p:ph type="dt" sz="half" idx="10"/>
          </p:nvPr>
        </p:nvSpPr>
        <p:spPr/>
        <p:txBody>
          <a:bodyPr/>
          <a:lstStyle/>
          <a:p>
            <a:fld id="{4D7099B4-87BB-4E49-9C19-A0EE454921B0}" type="datetimeFigureOut">
              <a:rPr lang="el-GR" smtClean="0"/>
              <a:t>17/8/2025</a:t>
            </a:fld>
            <a:endParaRPr lang="el-GR"/>
          </a:p>
        </p:txBody>
      </p:sp>
      <p:sp>
        <p:nvSpPr>
          <p:cNvPr id="4" name="Footer Placeholder 3"/>
          <p:cNvSpPr>
            <a:spLocks noGrp="1"/>
          </p:cNvSpPr>
          <p:nvPr>
            <p:ph type="ftr" sz="quarter" idx="11"/>
          </p:nvPr>
        </p:nvSpPr>
        <p:spPr/>
        <p:txBody>
          <a:bodyPr/>
          <a:lstStyle/>
          <a:p>
            <a:endParaRPr lang="el-GR"/>
          </a:p>
        </p:txBody>
      </p:sp>
      <p:sp>
        <p:nvSpPr>
          <p:cNvPr id="5" name="Slide Number Placeholder 4"/>
          <p:cNvSpPr>
            <a:spLocks noGrp="1"/>
          </p:cNvSpPr>
          <p:nvPr>
            <p:ph type="sldNum" sz="quarter" idx="12"/>
          </p:nvPr>
        </p:nvSpPr>
        <p:spPr/>
        <p:txBody>
          <a:bodyPr/>
          <a:lstStyle/>
          <a:p>
            <a:fld id="{299451B0-BD57-4702-AEAE-379F5E56DF81}" type="slidenum">
              <a:rPr lang="el-GR" smtClean="0"/>
              <a:t>‹#›</a:t>
            </a:fld>
            <a:endParaRPr lang="el-GR"/>
          </a:p>
        </p:txBody>
      </p:sp>
    </p:spTree>
    <p:extLst>
      <p:ext uri="{BB962C8B-B14F-4D97-AF65-F5344CB8AC3E}">
        <p14:creationId xmlns:p14="http://schemas.microsoft.com/office/powerpoint/2010/main" val="42928084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D7099B4-87BB-4E49-9C19-A0EE454921B0}" type="datetimeFigureOut">
              <a:rPr lang="el-GR" smtClean="0"/>
              <a:t>17/8/2025</a:t>
            </a:fld>
            <a:endParaRPr lang="el-GR"/>
          </a:p>
        </p:txBody>
      </p:sp>
      <p:sp>
        <p:nvSpPr>
          <p:cNvPr id="3" name="Footer Placeholder 2"/>
          <p:cNvSpPr>
            <a:spLocks noGrp="1"/>
          </p:cNvSpPr>
          <p:nvPr>
            <p:ph type="ftr" sz="quarter" idx="11"/>
          </p:nvPr>
        </p:nvSpPr>
        <p:spPr/>
        <p:txBody>
          <a:bodyPr/>
          <a:lstStyle/>
          <a:p>
            <a:endParaRPr lang="el-GR"/>
          </a:p>
        </p:txBody>
      </p:sp>
      <p:sp>
        <p:nvSpPr>
          <p:cNvPr id="4" name="Slide Number Placeholder 3"/>
          <p:cNvSpPr>
            <a:spLocks noGrp="1"/>
          </p:cNvSpPr>
          <p:nvPr>
            <p:ph type="sldNum" sz="quarter" idx="12"/>
          </p:nvPr>
        </p:nvSpPr>
        <p:spPr/>
        <p:txBody>
          <a:bodyPr/>
          <a:lstStyle/>
          <a:p>
            <a:fld id="{299451B0-BD57-4702-AEAE-379F5E56DF81}" type="slidenum">
              <a:rPr lang="el-GR" smtClean="0"/>
              <a:t>‹#›</a:t>
            </a:fld>
            <a:endParaRPr lang="el-GR"/>
          </a:p>
        </p:txBody>
      </p:sp>
    </p:spTree>
    <p:extLst>
      <p:ext uri="{BB962C8B-B14F-4D97-AF65-F5344CB8AC3E}">
        <p14:creationId xmlns:p14="http://schemas.microsoft.com/office/powerpoint/2010/main" val="16390040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9" name="Date Placeholder 8"/>
          <p:cNvSpPr>
            <a:spLocks noGrp="1"/>
          </p:cNvSpPr>
          <p:nvPr>
            <p:ph type="dt" sz="half" idx="10"/>
          </p:nvPr>
        </p:nvSpPr>
        <p:spPr/>
        <p:txBody>
          <a:bodyPr/>
          <a:lstStyle/>
          <a:p>
            <a:fld id="{4D7099B4-87BB-4E49-9C19-A0EE454921B0}" type="datetimeFigureOut">
              <a:rPr lang="el-GR" smtClean="0"/>
              <a:t>17/8/2025</a:t>
            </a:fld>
            <a:endParaRPr lang="el-GR"/>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l-GR"/>
          </a:p>
        </p:txBody>
      </p:sp>
      <p:sp>
        <p:nvSpPr>
          <p:cNvPr id="11" name="Slide Number Placeholder 10"/>
          <p:cNvSpPr>
            <a:spLocks noGrp="1"/>
          </p:cNvSpPr>
          <p:nvPr>
            <p:ph type="sldNum" sz="quarter" idx="12"/>
          </p:nvPr>
        </p:nvSpPr>
        <p:spPr/>
        <p:txBody>
          <a:bodyPr/>
          <a:lstStyle/>
          <a:p>
            <a:fld id="{299451B0-BD57-4702-AEAE-379F5E56DF81}" type="slidenum">
              <a:rPr lang="el-GR" smtClean="0"/>
              <a:t>‹#›</a:t>
            </a:fld>
            <a:endParaRPr lang="el-GR"/>
          </a:p>
        </p:txBody>
      </p:sp>
    </p:spTree>
    <p:extLst>
      <p:ext uri="{BB962C8B-B14F-4D97-AF65-F5344CB8AC3E}">
        <p14:creationId xmlns:p14="http://schemas.microsoft.com/office/powerpoint/2010/main" val="9133909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l-GR"/>
              <a:t>Κάντε κλικ για να επεξεργαστείτε τον τίτλο υποδείγματος</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l-GR"/>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4D7099B4-87BB-4E49-9C19-A0EE454921B0}" type="datetimeFigureOut">
              <a:rPr lang="el-GR" smtClean="0"/>
              <a:t>17/8/2025</a:t>
            </a:fld>
            <a:endParaRPr lang="el-GR"/>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l-GR"/>
          </a:p>
        </p:txBody>
      </p:sp>
      <p:sp>
        <p:nvSpPr>
          <p:cNvPr id="10" name="Slide Number Placeholder 9"/>
          <p:cNvSpPr>
            <a:spLocks noGrp="1"/>
          </p:cNvSpPr>
          <p:nvPr>
            <p:ph type="sldNum" sz="quarter" idx="12"/>
          </p:nvPr>
        </p:nvSpPr>
        <p:spPr/>
        <p:txBody>
          <a:bodyPr/>
          <a:lstStyle/>
          <a:p>
            <a:fld id="{299451B0-BD57-4702-AEAE-379F5E56DF81}" type="slidenum">
              <a:rPr lang="el-GR" smtClean="0"/>
              <a:t>‹#›</a:t>
            </a:fld>
            <a:endParaRPr lang="el-GR"/>
          </a:p>
        </p:txBody>
      </p:sp>
    </p:spTree>
    <p:extLst>
      <p:ext uri="{BB962C8B-B14F-4D97-AF65-F5344CB8AC3E}">
        <p14:creationId xmlns:p14="http://schemas.microsoft.com/office/powerpoint/2010/main" val="14934430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4D7099B4-87BB-4E49-9C19-A0EE454921B0}" type="datetimeFigureOut">
              <a:rPr lang="el-GR" smtClean="0"/>
              <a:t>17/8/2025</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299451B0-BD57-4702-AEAE-379F5E56DF81}" type="slidenum">
              <a:rPr lang="el-GR" smtClean="0"/>
              <a:t>‹#›</a:t>
            </a:fld>
            <a:endParaRPr lang="el-GR"/>
          </a:p>
        </p:txBody>
      </p:sp>
    </p:spTree>
    <p:extLst>
      <p:ext uri="{BB962C8B-B14F-4D97-AF65-F5344CB8AC3E}">
        <p14:creationId xmlns:p14="http://schemas.microsoft.com/office/powerpoint/2010/main" val="538614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4D7099B4-87BB-4E49-9C19-A0EE454921B0}" type="datetimeFigureOut">
              <a:rPr lang="el-GR" smtClean="0"/>
              <a:t>17/8/2025</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299451B0-BD57-4702-AEAE-379F5E56DF81}" type="slidenum">
              <a:rPr lang="el-GR" smtClean="0"/>
              <a:t>‹#›</a:t>
            </a:fld>
            <a:endParaRPr lang="el-GR"/>
          </a:p>
        </p:txBody>
      </p:sp>
    </p:spTree>
    <p:extLst>
      <p:ext uri="{BB962C8B-B14F-4D97-AF65-F5344CB8AC3E}">
        <p14:creationId xmlns:p14="http://schemas.microsoft.com/office/powerpoint/2010/main" val="14668123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4D7099B4-87BB-4E49-9C19-A0EE454921B0}" type="datetimeFigureOut">
              <a:rPr lang="el-GR" smtClean="0"/>
              <a:t>17/8/2025</a:t>
            </a:fld>
            <a:endParaRPr lang="el-GR"/>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l-GR"/>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299451B0-BD57-4702-AEAE-379F5E56DF81}" type="slidenum">
              <a:rPr lang="el-GR" smtClean="0"/>
              <a:t>‹#›</a:t>
            </a:fld>
            <a:endParaRPr lang="el-GR"/>
          </a:p>
        </p:txBody>
      </p:sp>
    </p:spTree>
    <p:extLst>
      <p:ext uri="{BB962C8B-B14F-4D97-AF65-F5344CB8AC3E}">
        <p14:creationId xmlns:p14="http://schemas.microsoft.com/office/powerpoint/2010/main" val="270363913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7.jpg"/></Relationships>
</file>

<file path=ppt/slides/_rels/slide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7.xml"/><Relationship Id="rId4" Type="http://schemas.openxmlformats.org/officeDocument/2006/relationships/image" Target="../media/image17.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CCE8B9BA-24C1-4E5A-9093-9889A97118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15061" y="-2"/>
            <a:ext cx="6876939" cy="68580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1EE8A966-2326-A8FC-4EAD-06E1F4CC3BA6}"/>
              </a:ext>
            </a:extLst>
          </p:cNvPr>
          <p:cNvSpPr>
            <a:spLocks noGrp="1"/>
          </p:cNvSpPr>
          <p:nvPr>
            <p:ph type="ctrTitle"/>
          </p:nvPr>
        </p:nvSpPr>
        <p:spPr>
          <a:xfrm>
            <a:off x="6119732" y="1290025"/>
            <a:ext cx="5291327" cy="1188720"/>
          </a:xfrm>
          <a:solidFill>
            <a:srgbClr val="FFFFFF"/>
          </a:solidFill>
          <a:ln>
            <a:solidFill>
              <a:srgbClr val="404040"/>
            </a:solidFill>
          </a:ln>
        </p:spPr>
        <p:txBody>
          <a:bodyPr vert="horz" lIns="182880" tIns="182880" rIns="182880" bIns="182880" rtlCol="0" anchor="ctr">
            <a:normAutofit/>
          </a:bodyPr>
          <a:lstStyle/>
          <a:p>
            <a:r>
              <a:rPr lang="en-US" sz="2800"/>
              <a:t>Καλοκαιρινό newsletter </a:t>
            </a:r>
          </a:p>
        </p:txBody>
      </p:sp>
      <p:sp>
        <p:nvSpPr>
          <p:cNvPr id="30" name="Rectangle 29">
            <a:extLst>
              <a:ext uri="{FF2B5EF4-FFF2-40B4-BE49-F238E27FC236}">
                <a16:creationId xmlns:a16="http://schemas.microsoft.com/office/drawing/2014/main" id="{B9C72BE9-6CCE-4BA0-86B7-77E743ED2E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3665" y="640080"/>
            <a:ext cx="4017264" cy="5261170"/>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ectangle 31">
            <a:extLst>
              <a:ext uri="{FF2B5EF4-FFF2-40B4-BE49-F238E27FC236}">
                <a16:creationId xmlns:a16="http://schemas.microsoft.com/office/drawing/2014/main" id="{536037B0-5738-4712-B214-7927C9134A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9781" y="806357"/>
            <a:ext cx="3685032" cy="492861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pic>
        <p:nvPicPr>
          <p:cNvPr id="7" name="Εικόνα 6" descr="Εικόνα που περιέχει κείμενο, γραφικά, γραφιστική, γραμματοσειρά&#10;&#10;Το περιεχόμενο που δημιουργείται από AI ενδέχεται να είναι εσφαλμένο.">
            <a:extLst>
              <a:ext uri="{FF2B5EF4-FFF2-40B4-BE49-F238E27FC236}">
                <a16:creationId xmlns:a16="http://schemas.microsoft.com/office/drawing/2014/main" id="{2DDC3DC7-ABEE-191B-C69E-46B8BD8944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4373" y="2447434"/>
            <a:ext cx="3355848" cy="1646462"/>
          </a:xfrm>
          <a:prstGeom prst="rect">
            <a:avLst/>
          </a:prstGeom>
        </p:spPr>
      </p:pic>
      <p:sp>
        <p:nvSpPr>
          <p:cNvPr id="3" name="Υπότιτλος 2">
            <a:extLst>
              <a:ext uri="{FF2B5EF4-FFF2-40B4-BE49-F238E27FC236}">
                <a16:creationId xmlns:a16="http://schemas.microsoft.com/office/drawing/2014/main" id="{ECA93BFC-AD87-41F8-BDA9-48FA31B7296C}"/>
              </a:ext>
            </a:extLst>
          </p:cNvPr>
          <p:cNvSpPr>
            <a:spLocks noGrp="1"/>
          </p:cNvSpPr>
          <p:nvPr>
            <p:ph type="subTitle" idx="1"/>
          </p:nvPr>
        </p:nvSpPr>
        <p:spPr>
          <a:xfrm>
            <a:off x="6119732" y="2858703"/>
            <a:ext cx="5285791" cy="3042547"/>
          </a:xfrm>
        </p:spPr>
        <p:txBody>
          <a:bodyPr vert="horz" lIns="91440" tIns="45720" rIns="91440" bIns="45720" rtlCol="0">
            <a:normAutofit/>
          </a:bodyPr>
          <a:lstStyle/>
          <a:p>
            <a:pPr indent="-228600" algn="l">
              <a:lnSpc>
                <a:spcPct val="90000"/>
              </a:lnSpc>
              <a:buFont typeface="Arial" panose="020B0604020202020204" pitchFamily="34" charset="0"/>
              <a:buChar char="•"/>
            </a:pPr>
            <a:r>
              <a:rPr lang="en-US" sz="1400" b="1" dirty="0">
                <a:solidFill>
                  <a:srgbClr val="FFFFFF"/>
                </a:solidFill>
              </a:rPr>
              <a:t>📰 </a:t>
            </a:r>
            <a:r>
              <a:rPr lang="en-US" sz="1400" b="1" dirty="0" err="1">
                <a:solidFill>
                  <a:srgbClr val="FFFFFF"/>
                </a:solidFill>
              </a:rPr>
              <a:t>Νέ</a:t>
            </a:r>
            <a:r>
              <a:rPr lang="en-US" sz="1400" b="1" dirty="0">
                <a:solidFill>
                  <a:srgbClr val="FFFFFF"/>
                </a:solidFill>
              </a:rPr>
              <a:t>α και Ανακοινώσεις</a:t>
            </a:r>
          </a:p>
          <a:p>
            <a:pPr indent="-228600" algn="l">
              <a:lnSpc>
                <a:spcPct val="90000"/>
              </a:lnSpc>
              <a:buFont typeface="Arial" panose="020B0604020202020204" pitchFamily="34" charset="0"/>
              <a:buChar char="•"/>
            </a:pPr>
            <a:r>
              <a:rPr lang="en-US" sz="1400" dirty="0">
                <a:solidFill>
                  <a:srgbClr val="FFFFFF"/>
                </a:solidFill>
              </a:rPr>
              <a:t>📚 </a:t>
            </a:r>
            <a:r>
              <a:rPr lang="en-US" sz="1400" i="1" dirty="0" err="1">
                <a:solidFill>
                  <a:srgbClr val="FFFFFF"/>
                </a:solidFill>
              </a:rPr>
              <a:t>Νέο</a:t>
            </a:r>
            <a:r>
              <a:rPr lang="en-US" sz="1400" i="1" dirty="0">
                <a:solidFill>
                  <a:srgbClr val="FFFFFF"/>
                </a:solidFill>
              </a:rPr>
              <a:t> </a:t>
            </a:r>
            <a:r>
              <a:rPr lang="en-US" sz="1400" i="1" dirty="0" err="1">
                <a:solidFill>
                  <a:srgbClr val="FFFFFF"/>
                </a:solidFill>
              </a:rPr>
              <a:t>Πρόγρ</a:t>
            </a:r>
            <a:r>
              <a:rPr lang="en-US" sz="1400" i="1" dirty="0">
                <a:solidFill>
                  <a:srgbClr val="FFFFFF"/>
                </a:solidFill>
              </a:rPr>
              <a:t>αμμα Μαθημάτων</a:t>
            </a:r>
            <a:r>
              <a:rPr lang="en-US" sz="1400" dirty="0">
                <a:solidFill>
                  <a:srgbClr val="FFFFFF"/>
                </a:solidFill>
              </a:rPr>
              <a:t>: Οι εγγραφές για το σχολικό έτος 2025-2026 έχουν ξεκινήσει! </a:t>
            </a:r>
            <a:r>
              <a:rPr lang="en-US" sz="1400" dirty="0" err="1">
                <a:solidFill>
                  <a:srgbClr val="FFFFFF"/>
                </a:solidFill>
              </a:rPr>
              <a:t>Εξ</a:t>
            </a:r>
            <a:r>
              <a:rPr lang="en-US" sz="1400" dirty="0">
                <a:solidFill>
                  <a:srgbClr val="FFFFFF"/>
                </a:solidFill>
              </a:rPr>
              <a:t>ασφαλίστε τη θέση σας εγκαίρως. </a:t>
            </a:r>
            <a:r>
              <a:rPr lang="en-US" sz="1400" dirty="0" err="1">
                <a:solidFill>
                  <a:srgbClr val="FFFFFF"/>
                </a:solidFill>
              </a:rPr>
              <a:t>Περιορισμένος</a:t>
            </a:r>
            <a:r>
              <a:rPr lang="en-US" sz="1400" dirty="0">
                <a:solidFill>
                  <a:srgbClr val="FFFFFF"/>
                </a:solidFill>
              </a:rPr>
              <a:t> α</a:t>
            </a:r>
            <a:r>
              <a:rPr lang="en-US" sz="1400" dirty="0" err="1">
                <a:solidFill>
                  <a:srgbClr val="FFFFFF"/>
                </a:solidFill>
              </a:rPr>
              <a:t>ριθμός</a:t>
            </a:r>
            <a:r>
              <a:rPr lang="en-US" sz="1400" dirty="0">
                <a:solidFill>
                  <a:srgbClr val="FFFFFF"/>
                </a:solidFill>
              </a:rPr>
              <a:t> </a:t>
            </a:r>
            <a:r>
              <a:rPr lang="en-US" sz="1400" dirty="0" err="1">
                <a:solidFill>
                  <a:srgbClr val="FFFFFF"/>
                </a:solidFill>
              </a:rPr>
              <a:t>θέσεων</a:t>
            </a:r>
            <a:r>
              <a:rPr lang="en-US" sz="1400" dirty="0">
                <a:solidFill>
                  <a:srgbClr val="FFFFFF"/>
                </a:solidFill>
              </a:rPr>
              <a:t>- </a:t>
            </a:r>
            <a:r>
              <a:rPr lang="en-US" sz="1400" dirty="0" err="1">
                <a:solidFill>
                  <a:srgbClr val="FFFFFF"/>
                </a:solidFill>
              </a:rPr>
              <a:t>ολιγομελή</a:t>
            </a:r>
            <a:r>
              <a:rPr lang="en-US" sz="1400" dirty="0">
                <a:solidFill>
                  <a:srgbClr val="FFFFFF"/>
                </a:solidFill>
              </a:rPr>
              <a:t> </a:t>
            </a:r>
            <a:r>
              <a:rPr lang="en-US" sz="1400" dirty="0" err="1">
                <a:solidFill>
                  <a:srgbClr val="FFFFFF"/>
                </a:solidFill>
              </a:rPr>
              <a:t>τμήμ</a:t>
            </a:r>
            <a:r>
              <a:rPr lang="en-US" sz="1400" dirty="0">
                <a:solidFill>
                  <a:srgbClr val="FFFFFF"/>
                </a:solidFill>
              </a:rPr>
              <a:t>ατα.</a:t>
            </a:r>
          </a:p>
          <a:p>
            <a:pPr indent="-228600" algn="l">
              <a:lnSpc>
                <a:spcPct val="90000"/>
              </a:lnSpc>
              <a:buFont typeface="Arial" panose="020B0604020202020204" pitchFamily="34" charset="0"/>
              <a:buChar char="•"/>
            </a:pPr>
            <a:r>
              <a:rPr lang="en-US" sz="1400" dirty="0">
                <a:solidFill>
                  <a:srgbClr val="FFFFFF"/>
                </a:solidFill>
              </a:rPr>
              <a:t>🎓 </a:t>
            </a:r>
            <a:r>
              <a:rPr lang="en-US" sz="1400" i="1" dirty="0">
                <a:solidFill>
                  <a:srgbClr val="FFFFFF"/>
                </a:solidFill>
              </a:rPr>
              <a:t>Summer Courses</a:t>
            </a:r>
            <a:r>
              <a:rPr lang="en-US" sz="1400" dirty="0">
                <a:solidFill>
                  <a:srgbClr val="FFFFFF"/>
                </a:solidFill>
              </a:rPr>
              <a:t>: Τα </a:t>
            </a:r>
            <a:r>
              <a:rPr lang="en-US" sz="1400" dirty="0" err="1">
                <a:solidFill>
                  <a:srgbClr val="FFFFFF"/>
                </a:solidFill>
              </a:rPr>
              <a:t>εντ</a:t>
            </a:r>
            <a:r>
              <a:rPr lang="en-US" sz="1400" dirty="0">
                <a:solidFill>
                  <a:srgbClr val="FFFFFF"/>
                </a:solidFill>
              </a:rPr>
              <a:t>ατικά καλοκαιρινά μας προγράμματα ολοκληρώθηκαν με μεγάλη επιτυχία. </a:t>
            </a:r>
            <a:r>
              <a:rPr lang="en-US" sz="1400" dirty="0" err="1">
                <a:solidFill>
                  <a:srgbClr val="FFFFFF"/>
                </a:solidFill>
              </a:rPr>
              <a:t>Ιδ</a:t>
            </a:r>
            <a:r>
              <a:rPr lang="en-US" sz="1400" dirty="0">
                <a:solidFill>
                  <a:srgbClr val="FFFFFF"/>
                </a:solidFill>
              </a:rPr>
              <a:t>ανικά για επανάληψη, προετοιμασία και ενίσχυση. Τα πα</a:t>
            </a:r>
            <a:r>
              <a:rPr lang="en-US" sz="1400" dirty="0" err="1">
                <a:solidFill>
                  <a:srgbClr val="FFFFFF"/>
                </a:solidFill>
              </a:rPr>
              <a:t>ιδιά</a:t>
            </a:r>
            <a:r>
              <a:rPr lang="en-US" sz="1400" dirty="0">
                <a:solidFill>
                  <a:srgbClr val="FFFFFF"/>
                </a:solidFill>
              </a:rPr>
              <a:t> π</a:t>
            </a:r>
            <a:r>
              <a:rPr lang="en-US" sz="1400" dirty="0" err="1">
                <a:solidFill>
                  <a:srgbClr val="FFFFFF"/>
                </a:solidFill>
              </a:rPr>
              <a:t>ου</a:t>
            </a:r>
            <a:r>
              <a:rPr lang="en-US" sz="1400" dirty="0">
                <a:solidFill>
                  <a:srgbClr val="FFFFFF"/>
                </a:solidFill>
              </a:rPr>
              <a:t> </a:t>
            </a:r>
            <a:r>
              <a:rPr lang="en-US" sz="1400" dirty="0" err="1">
                <a:solidFill>
                  <a:srgbClr val="FFFFFF"/>
                </a:solidFill>
              </a:rPr>
              <a:t>ολοκλήρωσ</a:t>
            </a:r>
            <a:r>
              <a:rPr lang="en-US" sz="1400" dirty="0">
                <a:solidFill>
                  <a:srgbClr val="FFFFFF"/>
                </a:solidFill>
              </a:rPr>
              <a:t>αν την β λυκείου συνέχισαν την προετοιμασία τους για τις πανελλήνιες εξετάσεις του 2026 και τα παιδιά που θέλησαν να προχωρήσουν τις σπουδές τους στις ξένες γλώσσες, ολοκλήρωσαν ένα επίπεδο μέσα από το καθημερινό πρόγραμμα θερινών μαθημάτων.</a:t>
            </a:r>
          </a:p>
          <a:p>
            <a:pPr indent="-228600" algn="l">
              <a:lnSpc>
                <a:spcPct val="90000"/>
              </a:lnSpc>
              <a:buFont typeface="Arial" panose="020B0604020202020204" pitchFamily="34" charset="0"/>
              <a:buChar char="•"/>
            </a:pPr>
            <a:r>
              <a:rPr lang="en-US" sz="1400" dirty="0">
                <a:solidFill>
                  <a:srgbClr val="FFFFFF"/>
                </a:solidFill>
              </a:rPr>
              <a:t>🎉 </a:t>
            </a:r>
            <a:r>
              <a:rPr lang="en-US" sz="1400" i="1" dirty="0" err="1">
                <a:solidFill>
                  <a:srgbClr val="FFFFFF"/>
                </a:solidFill>
              </a:rPr>
              <a:t>Νέες</a:t>
            </a:r>
            <a:r>
              <a:rPr lang="en-US" sz="1400" i="1" dirty="0">
                <a:solidFill>
                  <a:srgbClr val="FFFFFF"/>
                </a:solidFill>
              </a:rPr>
              <a:t> </a:t>
            </a:r>
            <a:r>
              <a:rPr lang="en-US" sz="1400" i="1" dirty="0" err="1">
                <a:solidFill>
                  <a:srgbClr val="FFFFFF"/>
                </a:solidFill>
              </a:rPr>
              <a:t>συνεργ</a:t>
            </a:r>
            <a:r>
              <a:rPr lang="en-US" sz="1400" i="1" dirty="0">
                <a:solidFill>
                  <a:srgbClr val="FFFFFF"/>
                </a:solidFill>
              </a:rPr>
              <a:t>ασίες</a:t>
            </a:r>
            <a:r>
              <a:rPr lang="en-US" sz="1400" dirty="0">
                <a:solidFill>
                  <a:srgbClr val="FFFFFF"/>
                </a:solidFill>
              </a:rPr>
              <a:t>: Υποδεχόμαστε νέους καθηγητές και ανανεωμένο εκπαιδευτικό υλικό!</a:t>
            </a:r>
          </a:p>
          <a:p>
            <a:pPr indent="-228600" algn="l">
              <a:lnSpc>
                <a:spcPct val="90000"/>
              </a:lnSpc>
              <a:buFont typeface="Arial" panose="020B0604020202020204" pitchFamily="34" charset="0"/>
              <a:buChar char="•"/>
            </a:pPr>
            <a:endParaRPr lang="en-US" sz="1400" dirty="0">
              <a:solidFill>
                <a:srgbClr val="FFFFFF"/>
              </a:solidFill>
            </a:endParaRPr>
          </a:p>
        </p:txBody>
      </p:sp>
    </p:spTree>
    <p:extLst>
      <p:ext uri="{BB962C8B-B14F-4D97-AF65-F5344CB8AC3E}">
        <p14:creationId xmlns:p14="http://schemas.microsoft.com/office/powerpoint/2010/main" val="28386016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6D91A92-D49C-023D-E55D-399617CDCC8C}"/>
              </a:ext>
            </a:extLst>
          </p:cNvPr>
          <p:cNvSpPr txBox="1"/>
          <p:nvPr/>
        </p:nvSpPr>
        <p:spPr>
          <a:xfrm>
            <a:off x="487680" y="599599"/>
            <a:ext cx="4115817" cy="5658802"/>
          </a:xfrm>
          <a:prstGeom prst="rect">
            <a:avLst/>
          </a:prstGeom>
        </p:spPr>
        <p:txBody>
          <a:bodyPr vert="horz" lIns="91440" tIns="45720" rIns="91440" bIns="45720" rtlCol="0">
            <a:normAutofit/>
          </a:bodyPr>
          <a:lstStyle/>
          <a:p>
            <a:pPr indent="-228600">
              <a:lnSpc>
                <a:spcPct val="90000"/>
              </a:lnSpc>
              <a:spcBef>
                <a:spcPts val="1200"/>
              </a:spcBef>
              <a:spcAft>
                <a:spcPts val="1200"/>
              </a:spcAft>
              <a:buFont typeface="Arial" panose="020B0604020202020204" pitchFamily="34" charset="0"/>
              <a:buChar char="•"/>
            </a:pPr>
            <a:r>
              <a:rPr lang="en-US" sz="1400" b="1" dirty="0" err="1">
                <a:effectLst/>
              </a:rPr>
              <a:t>Μέση</a:t>
            </a:r>
            <a:r>
              <a:rPr lang="en-US" sz="1400" b="1" dirty="0">
                <a:effectLst/>
              </a:rPr>
              <a:t> </a:t>
            </a:r>
            <a:r>
              <a:rPr lang="en-US" sz="1400" b="1" dirty="0" err="1">
                <a:effectLst/>
              </a:rPr>
              <a:t>εκ</a:t>
            </a:r>
            <a:r>
              <a:rPr lang="en-US" sz="1400" b="1" dirty="0">
                <a:effectLst/>
              </a:rPr>
              <a:t>παίδευση</a:t>
            </a:r>
            <a:endParaRPr lang="en-US" sz="1400" dirty="0">
              <a:effectLst/>
            </a:endParaRPr>
          </a:p>
          <a:p>
            <a:pPr indent="-228600">
              <a:lnSpc>
                <a:spcPct val="90000"/>
              </a:lnSpc>
              <a:spcBef>
                <a:spcPts val="1200"/>
              </a:spcBef>
              <a:spcAft>
                <a:spcPts val="1200"/>
              </a:spcAft>
              <a:buFont typeface="Arial" panose="020B0604020202020204" pitchFamily="34" charset="0"/>
              <a:buChar char="•"/>
            </a:pPr>
            <a:r>
              <a:rPr lang="en-US" sz="1400" dirty="0" err="1">
                <a:effectLst/>
              </a:rPr>
              <a:t>Το</a:t>
            </a:r>
            <a:r>
              <a:rPr lang="en-US" sz="1400" dirty="0">
                <a:effectLst/>
              </a:rPr>
              <a:t> </a:t>
            </a:r>
            <a:r>
              <a:rPr lang="en-US" sz="1400" dirty="0" err="1">
                <a:effectLst/>
              </a:rPr>
              <a:t>υλικό</a:t>
            </a:r>
            <a:r>
              <a:rPr lang="en-US" sz="1400" dirty="0">
                <a:effectLst/>
              </a:rPr>
              <a:t> </a:t>
            </a:r>
            <a:r>
              <a:rPr lang="en-US" sz="1400" dirty="0" err="1">
                <a:effectLst/>
              </a:rPr>
              <a:t>του</a:t>
            </a:r>
            <a:r>
              <a:rPr lang="en-US" sz="1400" dirty="0">
                <a:effectLst/>
              </a:rPr>
              <a:t> &lt;&lt;</a:t>
            </a:r>
            <a:r>
              <a:rPr lang="en-US" sz="1400" dirty="0" err="1">
                <a:effectLst/>
              </a:rPr>
              <a:t>σχολείου</a:t>
            </a:r>
            <a:r>
              <a:rPr lang="en-US" sz="1400" dirty="0">
                <a:effectLst/>
              </a:rPr>
              <a:t>&gt;&gt; μας </a:t>
            </a:r>
            <a:r>
              <a:rPr lang="en-US" sz="1400" dirty="0" err="1">
                <a:effectLst/>
              </a:rPr>
              <a:t>είν</a:t>
            </a:r>
            <a:r>
              <a:rPr lang="en-US" sz="1400" dirty="0">
                <a:effectLst/>
              </a:rPr>
              <a:t>αι πάντα σε αρμονία με την ύλη του ελληνικού σχολείου, εμπλουτισμένο με θέματα κλιμακωτής δυσκολίας ώστε να προσεγγίζουν όλους τους μαθητές και να τους βοηθούν να φτάσουν το μέγιστο των δυνατοτήτων τους.</a:t>
            </a:r>
          </a:p>
          <a:p>
            <a:pPr indent="-228600">
              <a:lnSpc>
                <a:spcPct val="90000"/>
              </a:lnSpc>
              <a:spcBef>
                <a:spcPts val="1200"/>
              </a:spcBef>
              <a:spcAft>
                <a:spcPts val="1200"/>
              </a:spcAft>
              <a:buFont typeface="Arial" panose="020B0604020202020204" pitchFamily="34" charset="0"/>
              <a:buChar char="•"/>
            </a:pPr>
            <a:r>
              <a:rPr lang="en-US" sz="1400" b="1" dirty="0" err="1">
                <a:effectLst/>
              </a:rPr>
              <a:t>Ξένες</a:t>
            </a:r>
            <a:r>
              <a:rPr lang="en-US" sz="1400" b="1" dirty="0">
                <a:effectLst/>
              </a:rPr>
              <a:t> </a:t>
            </a:r>
            <a:r>
              <a:rPr lang="en-US" sz="1400" b="1" dirty="0" err="1">
                <a:effectLst/>
              </a:rPr>
              <a:t>γλώσσες</a:t>
            </a:r>
            <a:endParaRPr lang="en-US" sz="1400" dirty="0">
              <a:effectLst/>
            </a:endParaRPr>
          </a:p>
          <a:p>
            <a:pPr indent="-228600">
              <a:lnSpc>
                <a:spcPct val="90000"/>
              </a:lnSpc>
              <a:spcBef>
                <a:spcPts val="1200"/>
              </a:spcBef>
              <a:spcAft>
                <a:spcPts val="1200"/>
              </a:spcAft>
              <a:buFont typeface="Arial" panose="020B0604020202020204" pitchFamily="34" charset="0"/>
              <a:buChar char="•"/>
            </a:pPr>
            <a:r>
              <a:rPr lang="en-US" sz="1400" dirty="0">
                <a:effectLst/>
              </a:rPr>
              <a:t>Η </a:t>
            </a:r>
            <a:r>
              <a:rPr lang="en-US" sz="1400" dirty="0" err="1">
                <a:effectLst/>
              </a:rPr>
              <a:t>τάξη</a:t>
            </a:r>
            <a:r>
              <a:rPr lang="en-US" sz="1400" dirty="0">
                <a:effectLst/>
              </a:rPr>
              <a:t> απ</a:t>
            </a:r>
            <a:r>
              <a:rPr lang="en-US" sz="1400" dirty="0" err="1">
                <a:effectLst/>
              </a:rPr>
              <a:t>οκτά</a:t>
            </a:r>
            <a:r>
              <a:rPr lang="en-US" sz="1400" dirty="0">
                <a:effectLst/>
              </a:rPr>
              <a:t> </a:t>
            </a:r>
            <a:r>
              <a:rPr lang="en-US" sz="1400" dirty="0" err="1">
                <a:effectLst/>
              </a:rPr>
              <a:t>ζωντάνι</a:t>
            </a:r>
            <a:r>
              <a:rPr lang="en-US" sz="1400" dirty="0">
                <a:effectLst/>
              </a:rPr>
              <a:t>α και χαρακτήρα μέσα από το πλούσιο διαδραστικό υλικό που χρησιμοποιείται στις τάξεις μας. Από α</a:t>
            </a:r>
            <a:r>
              <a:rPr lang="en-US" sz="1400" dirty="0" err="1">
                <a:effectLst/>
              </a:rPr>
              <a:t>υτή</a:t>
            </a:r>
            <a:r>
              <a:rPr lang="en-US" sz="1400" dirty="0">
                <a:effectLst/>
              </a:rPr>
              <a:t> </a:t>
            </a:r>
            <a:r>
              <a:rPr lang="en-US" sz="1400" dirty="0" err="1">
                <a:effectLst/>
              </a:rPr>
              <a:t>τη</a:t>
            </a:r>
            <a:r>
              <a:rPr lang="en-US" sz="1400" dirty="0">
                <a:effectLst/>
              </a:rPr>
              <a:t> </a:t>
            </a:r>
            <a:r>
              <a:rPr lang="en-US" sz="1400" dirty="0" err="1">
                <a:effectLst/>
              </a:rPr>
              <a:t>σχολική</a:t>
            </a:r>
            <a:r>
              <a:rPr lang="en-US" sz="1400" dirty="0">
                <a:effectLst/>
              </a:rPr>
              <a:t> </a:t>
            </a:r>
            <a:r>
              <a:rPr lang="en-US" sz="1400" dirty="0" err="1">
                <a:effectLst/>
              </a:rPr>
              <a:t>χρονιά</a:t>
            </a:r>
            <a:r>
              <a:rPr lang="en-US" sz="1400" dirty="0">
                <a:effectLst/>
              </a:rPr>
              <a:t>, </a:t>
            </a:r>
            <a:r>
              <a:rPr lang="en-US" sz="1400" dirty="0" err="1">
                <a:effectLst/>
              </a:rPr>
              <a:t>οι</a:t>
            </a:r>
            <a:r>
              <a:rPr lang="en-US" sz="1400" dirty="0">
                <a:effectLst/>
              </a:rPr>
              <a:t> μα</a:t>
            </a:r>
            <a:r>
              <a:rPr lang="en-US" sz="1400" dirty="0" err="1">
                <a:effectLst/>
              </a:rPr>
              <a:t>θητές</a:t>
            </a:r>
            <a:r>
              <a:rPr lang="en-US" sz="1400" dirty="0">
                <a:effectLst/>
              </a:rPr>
              <a:t> μας, </a:t>
            </a:r>
            <a:r>
              <a:rPr lang="en-US" sz="1400" dirty="0" err="1">
                <a:effectLst/>
              </a:rPr>
              <a:t>εκτός</a:t>
            </a:r>
            <a:r>
              <a:rPr lang="en-US" sz="1400" dirty="0">
                <a:effectLst/>
              </a:rPr>
              <a:t> από </a:t>
            </a:r>
            <a:r>
              <a:rPr lang="en-US" sz="1400" dirty="0" err="1">
                <a:effectLst/>
              </a:rPr>
              <a:t>την</a:t>
            </a:r>
            <a:r>
              <a:rPr lang="en-US" sz="1400" dirty="0">
                <a:effectLst/>
              </a:rPr>
              <a:t> </a:t>
            </a:r>
            <a:r>
              <a:rPr lang="en-US" sz="1400" dirty="0" err="1">
                <a:effectLst/>
              </a:rPr>
              <a:t>ψηφι</a:t>
            </a:r>
            <a:r>
              <a:rPr lang="en-US" sz="1400" dirty="0">
                <a:effectLst/>
              </a:rPr>
              <a:t>ακή πλατφόρμα των βιβλίων τους, θα έχουν την επιλογή να χρησιμοποιούν και έξτρα εκπαιδευτικό υλικό και υλικό προσομοίωσης των εξετάσεων στην πλατφόρμα ilearn του QLS, δίκτυο όπου ανήκει το σχολείο μας. </a:t>
            </a:r>
          </a:p>
        </p:txBody>
      </p:sp>
      <p:pic>
        <p:nvPicPr>
          <p:cNvPr id="1030" name="Picture 6" descr="Classroom Environment Importance | Computer Systems Institute">
            <a:extLst>
              <a:ext uri="{FF2B5EF4-FFF2-40B4-BE49-F238E27FC236}">
                <a16:creationId xmlns:a16="http://schemas.microsoft.com/office/drawing/2014/main" id="{0E4D0FDA-D45A-EE92-7791-2E75A3DD10C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6218" r="-1" b="16627"/>
          <a:stretch>
            <a:fillRect/>
          </a:stretch>
        </p:blipFill>
        <p:spPr bwMode="auto">
          <a:xfrm>
            <a:off x="4904316" y="-4"/>
            <a:ext cx="7287684" cy="3694372"/>
          </a:xfrm>
          <a:custGeom>
            <a:avLst/>
            <a:gdLst/>
            <a:ahLst/>
            <a:cxnLst/>
            <a:rect l="l" t="t" r="r" b="b"/>
            <a:pathLst>
              <a:path w="7287684" h="3694372">
                <a:moveTo>
                  <a:pt x="1047969" y="0"/>
                </a:moveTo>
                <a:lnTo>
                  <a:pt x="7287684" y="0"/>
                </a:lnTo>
                <a:lnTo>
                  <a:pt x="7287684" y="814388"/>
                </a:lnTo>
                <a:lnTo>
                  <a:pt x="7287684" y="3694372"/>
                </a:lnTo>
                <a:lnTo>
                  <a:pt x="471411" y="3694372"/>
                </a:lnTo>
                <a:lnTo>
                  <a:pt x="470992" y="3686621"/>
                </a:lnTo>
                <a:cubicBezTo>
                  <a:pt x="458999" y="3642419"/>
                  <a:pt x="427907" y="3602236"/>
                  <a:pt x="376383" y="3554015"/>
                </a:cubicBezTo>
                <a:cubicBezTo>
                  <a:pt x="315976" y="3500438"/>
                  <a:pt x="255568" y="3454003"/>
                  <a:pt x="170288" y="3407569"/>
                </a:cubicBezTo>
                <a:cubicBezTo>
                  <a:pt x="365723" y="3382565"/>
                  <a:pt x="163181" y="3296841"/>
                  <a:pt x="230695" y="3243263"/>
                </a:cubicBezTo>
                <a:cubicBezTo>
                  <a:pt x="369276" y="3221831"/>
                  <a:pt x="479431" y="3393282"/>
                  <a:pt x="667759" y="3343275"/>
                </a:cubicBezTo>
                <a:cubicBezTo>
                  <a:pt x="440344" y="3196828"/>
                  <a:pt x="184501" y="3150393"/>
                  <a:pt x="17493" y="2953940"/>
                </a:cubicBezTo>
                <a:cubicBezTo>
                  <a:pt x="56580" y="2911078"/>
                  <a:pt x="95667" y="2953940"/>
                  <a:pt x="127647" y="2936081"/>
                </a:cubicBezTo>
                <a:cubicBezTo>
                  <a:pt x="127647" y="2925365"/>
                  <a:pt x="500751" y="2993232"/>
                  <a:pt x="522071" y="2714625"/>
                </a:cubicBezTo>
                <a:cubicBezTo>
                  <a:pt x="529178" y="2714625"/>
                  <a:pt x="536285" y="2714625"/>
                  <a:pt x="543391" y="2703909"/>
                </a:cubicBezTo>
                <a:cubicBezTo>
                  <a:pt x="582478" y="2664619"/>
                  <a:pt x="546945" y="2571750"/>
                  <a:pt x="610905" y="2564606"/>
                </a:cubicBezTo>
                <a:cubicBezTo>
                  <a:pt x="681973" y="2557462"/>
                  <a:pt x="749487" y="2525315"/>
                  <a:pt x="824107" y="2543175"/>
                </a:cubicBezTo>
                <a:cubicBezTo>
                  <a:pt x="880961" y="2557462"/>
                  <a:pt x="941368" y="2575322"/>
                  <a:pt x="1001776" y="2575322"/>
                </a:cubicBezTo>
                <a:cubicBezTo>
                  <a:pt x="1065736" y="2575322"/>
                  <a:pt x="1154570" y="2696766"/>
                  <a:pt x="1193658" y="2536031"/>
                </a:cubicBezTo>
                <a:cubicBezTo>
                  <a:pt x="1193658" y="2528888"/>
                  <a:pt x="1303812" y="2546747"/>
                  <a:pt x="1364219" y="2553891"/>
                </a:cubicBezTo>
                <a:cubicBezTo>
                  <a:pt x="1413966" y="2561035"/>
                  <a:pt x="1474374" y="2593181"/>
                  <a:pt x="1509907" y="2528888"/>
                </a:cubicBezTo>
                <a:cubicBezTo>
                  <a:pt x="1527674" y="2489596"/>
                  <a:pt x="1442393" y="2418159"/>
                  <a:pt x="1367772" y="2411015"/>
                </a:cubicBezTo>
                <a:cubicBezTo>
                  <a:pt x="1300259" y="2403872"/>
                  <a:pt x="1232745" y="2396728"/>
                  <a:pt x="1168784" y="2411015"/>
                </a:cubicBezTo>
                <a:cubicBezTo>
                  <a:pt x="1090610" y="2428875"/>
                  <a:pt x="1047969" y="2400300"/>
                  <a:pt x="1026649" y="2336007"/>
                </a:cubicBezTo>
                <a:cubicBezTo>
                  <a:pt x="1001776" y="2268141"/>
                  <a:pt x="955582" y="2232422"/>
                  <a:pt x="891621" y="2200275"/>
                </a:cubicBezTo>
                <a:cubicBezTo>
                  <a:pt x="735273" y="2121694"/>
                  <a:pt x="586032" y="2028825"/>
                  <a:pt x="415470" y="1982390"/>
                </a:cubicBezTo>
                <a:cubicBezTo>
                  <a:pt x="383490" y="1975246"/>
                  <a:pt x="344403" y="1960959"/>
                  <a:pt x="330189" y="1900238"/>
                </a:cubicBezTo>
                <a:cubicBezTo>
                  <a:pt x="792127" y="1993106"/>
                  <a:pt x="1211424" y="2232422"/>
                  <a:pt x="1687576" y="2218135"/>
                </a:cubicBezTo>
                <a:cubicBezTo>
                  <a:pt x="1559654" y="2143125"/>
                  <a:pt x="1406860" y="2139554"/>
                  <a:pt x="1268278" y="2085975"/>
                </a:cubicBezTo>
                <a:cubicBezTo>
                  <a:pt x="1367772" y="2046685"/>
                  <a:pt x="1460160" y="2089547"/>
                  <a:pt x="1552548" y="2110978"/>
                </a:cubicBezTo>
                <a:cubicBezTo>
                  <a:pt x="1630722" y="2128837"/>
                  <a:pt x="1701789" y="2132410"/>
                  <a:pt x="1708896" y="2021681"/>
                </a:cubicBezTo>
                <a:cubicBezTo>
                  <a:pt x="1708896" y="2010965"/>
                  <a:pt x="1708896" y="2003821"/>
                  <a:pt x="1708896" y="1993106"/>
                </a:cubicBezTo>
                <a:cubicBezTo>
                  <a:pt x="1680469" y="1946672"/>
                  <a:pt x="1641382" y="1925240"/>
                  <a:pt x="1591635" y="1910953"/>
                </a:cubicBezTo>
                <a:cubicBezTo>
                  <a:pt x="1563208" y="1903809"/>
                  <a:pt x="1524121" y="1889522"/>
                  <a:pt x="1524121" y="1857375"/>
                </a:cubicBezTo>
                <a:cubicBezTo>
                  <a:pt x="1527674" y="1735931"/>
                  <a:pt x="1431733" y="1700212"/>
                  <a:pt x="1339346" y="1664493"/>
                </a:cubicBezTo>
                <a:cubicBezTo>
                  <a:pt x="1389093" y="1603772"/>
                  <a:pt x="1431733" y="1646635"/>
                  <a:pt x="1470820" y="1643062"/>
                </a:cubicBezTo>
                <a:cubicBezTo>
                  <a:pt x="1495694" y="1639491"/>
                  <a:pt x="1520567" y="1635919"/>
                  <a:pt x="1520567" y="1603772"/>
                </a:cubicBezTo>
                <a:cubicBezTo>
                  <a:pt x="1520567" y="1578769"/>
                  <a:pt x="1509907" y="1546622"/>
                  <a:pt x="1485034" y="1546622"/>
                </a:cubicBezTo>
                <a:cubicBezTo>
                  <a:pt x="1328686" y="1543050"/>
                  <a:pt x="1239851" y="1371600"/>
                  <a:pt x="1076396" y="1371600"/>
                </a:cubicBezTo>
                <a:cubicBezTo>
                  <a:pt x="976902" y="1371600"/>
                  <a:pt x="1126144" y="1275159"/>
                  <a:pt x="1044416" y="1235869"/>
                </a:cubicBezTo>
                <a:cubicBezTo>
                  <a:pt x="1026649" y="1225153"/>
                  <a:pt x="1094163" y="1210866"/>
                  <a:pt x="1122590" y="1214437"/>
                </a:cubicBezTo>
                <a:cubicBezTo>
                  <a:pt x="1151017" y="1218009"/>
                  <a:pt x="1175891" y="1243013"/>
                  <a:pt x="1211424" y="1225153"/>
                </a:cubicBezTo>
                <a:cubicBezTo>
                  <a:pt x="1229191" y="1160860"/>
                  <a:pt x="1182997" y="1135856"/>
                  <a:pt x="1140357" y="1117997"/>
                </a:cubicBezTo>
                <a:cubicBezTo>
                  <a:pt x="1047969" y="1075135"/>
                  <a:pt x="955582" y="1025129"/>
                  <a:pt x="852534" y="1010841"/>
                </a:cubicBezTo>
                <a:cubicBezTo>
                  <a:pt x="817001" y="1007269"/>
                  <a:pt x="795680" y="989409"/>
                  <a:pt x="799234" y="953690"/>
                </a:cubicBezTo>
                <a:cubicBezTo>
                  <a:pt x="806340" y="907256"/>
                  <a:pt x="841874" y="921544"/>
                  <a:pt x="870301" y="925115"/>
                </a:cubicBezTo>
                <a:cubicBezTo>
                  <a:pt x="888068" y="928688"/>
                  <a:pt x="905835" y="939403"/>
                  <a:pt x="923602" y="914400"/>
                </a:cubicBezTo>
                <a:cubicBezTo>
                  <a:pt x="611794" y="724198"/>
                  <a:pt x="409919" y="684684"/>
                  <a:pt x="132090" y="589415"/>
                </a:cubicBezTo>
                <a:lnTo>
                  <a:pt x="31922" y="552917"/>
                </a:lnTo>
                <a:lnTo>
                  <a:pt x="26859" y="541335"/>
                </a:lnTo>
                <a:cubicBezTo>
                  <a:pt x="20137" y="534929"/>
                  <a:pt x="8953" y="532232"/>
                  <a:pt x="0" y="527681"/>
                </a:cubicBezTo>
                <a:cubicBezTo>
                  <a:pt x="5969" y="516305"/>
                  <a:pt x="7617" y="502963"/>
                  <a:pt x="17905" y="493550"/>
                </a:cubicBezTo>
                <a:cubicBezTo>
                  <a:pt x="23947" y="488022"/>
                  <a:pt x="35344" y="487159"/>
                  <a:pt x="44763" y="486724"/>
                </a:cubicBezTo>
                <a:lnTo>
                  <a:pt x="165722" y="483650"/>
                </a:lnTo>
                <a:lnTo>
                  <a:pt x="193385" y="498723"/>
                </a:lnTo>
                <a:cubicBezTo>
                  <a:pt x="210263" y="511671"/>
                  <a:pt x="227142" y="525066"/>
                  <a:pt x="315976" y="535781"/>
                </a:cubicBezTo>
                <a:cubicBezTo>
                  <a:pt x="401257" y="546497"/>
                  <a:pt x="479431" y="582216"/>
                  <a:pt x="575372" y="525066"/>
                </a:cubicBezTo>
                <a:cubicBezTo>
                  <a:pt x="639332" y="485775"/>
                  <a:pt x="742380" y="528637"/>
                  <a:pt x="820554" y="560785"/>
                </a:cubicBezTo>
                <a:cubicBezTo>
                  <a:pt x="884515" y="589360"/>
                  <a:pt x="948475" y="596503"/>
                  <a:pt x="1033756" y="560785"/>
                </a:cubicBezTo>
                <a:cubicBezTo>
                  <a:pt x="955582" y="539354"/>
                  <a:pt x="895175" y="521494"/>
                  <a:pt x="834767" y="507206"/>
                </a:cubicBezTo>
                <a:cubicBezTo>
                  <a:pt x="785020" y="496491"/>
                  <a:pt x="756593" y="471488"/>
                  <a:pt x="760147" y="417909"/>
                </a:cubicBezTo>
                <a:cubicBezTo>
                  <a:pt x="760147" y="389334"/>
                  <a:pt x="749487" y="350044"/>
                  <a:pt x="785020" y="335757"/>
                </a:cubicBezTo>
                <a:cubicBezTo>
                  <a:pt x="813447" y="321469"/>
                  <a:pt x="852534" y="335757"/>
                  <a:pt x="866748" y="360759"/>
                </a:cubicBezTo>
                <a:cubicBezTo>
                  <a:pt x="884515" y="407194"/>
                  <a:pt x="902281" y="450056"/>
                  <a:pt x="962689" y="453629"/>
                </a:cubicBezTo>
                <a:cubicBezTo>
                  <a:pt x="1044416" y="460771"/>
                  <a:pt x="998222" y="432197"/>
                  <a:pt x="984009" y="396478"/>
                </a:cubicBezTo>
                <a:cubicBezTo>
                  <a:pt x="969795" y="357188"/>
                  <a:pt x="1012436" y="346472"/>
                  <a:pt x="1040863" y="353615"/>
                </a:cubicBezTo>
                <a:cubicBezTo>
                  <a:pt x="1147464" y="385763"/>
                  <a:pt x="1257618" y="328613"/>
                  <a:pt x="1367772" y="375047"/>
                </a:cubicBezTo>
                <a:cubicBezTo>
                  <a:pt x="1339346" y="260747"/>
                  <a:pt x="1278938" y="210741"/>
                  <a:pt x="1151017" y="192881"/>
                </a:cubicBezTo>
                <a:cubicBezTo>
                  <a:pt x="1104823" y="189310"/>
                  <a:pt x="1055076" y="196453"/>
                  <a:pt x="1012436" y="164306"/>
                </a:cubicBezTo>
                <a:cubicBezTo>
                  <a:pt x="987562" y="146447"/>
                  <a:pt x="962689" y="125016"/>
                  <a:pt x="980456" y="89297"/>
                </a:cubicBezTo>
                <a:cubicBezTo>
                  <a:pt x="991116" y="64294"/>
                  <a:pt x="1019542" y="64294"/>
                  <a:pt x="1044416" y="71437"/>
                </a:cubicBezTo>
                <a:cubicBezTo>
                  <a:pt x="1147464" y="110728"/>
                  <a:pt x="1257618" y="121444"/>
                  <a:pt x="1364219" y="135731"/>
                </a:cubicBezTo>
                <a:cubicBezTo>
                  <a:pt x="1381986" y="139303"/>
                  <a:pt x="1399753" y="146447"/>
                  <a:pt x="1417520" y="110728"/>
                </a:cubicBezTo>
                <a:cubicBezTo>
                  <a:pt x="1293152" y="78581"/>
                  <a:pt x="1172337" y="35719"/>
                  <a:pt x="1047969" y="0"/>
                </a:cubicBezTo>
                <a:close/>
              </a:path>
            </a:pathLst>
          </a:custGeom>
          <a:noFill/>
          <a:extLst>
            <a:ext uri="{909E8E84-426E-40DD-AFC4-6F175D3DCCD1}">
              <a14:hiddenFill xmlns:a14="http://schemas.microsoft.com/office/drawing/2010/main">
                <a:solidFill>
                  <a:srgbClr val="FFFFFF"/>
                </a:solidFill>
              </a14:hiddenFill>
            </a:ext>
          </a:extLst>
        </p:spPr>
      </p:pic>
      <p:pic>
        <p:nvPicPr>
          <p:cNvPr id="1028" name="Picture 4" descr="10 Tips for Managing a Classroom of Young Children">
            <a:extLst>
              <a:ext uri="{FF2B5EF4-FFF2-40B4-BE49-F238E27FC236}">
                <a16:creationId xmlns:a16="http://schemas.microsoft.com/office/drawing/2014/main" id="{3AED9892-CA00-A2E0-701F-913474C560D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21918" r="-1" b="16643"/>
          <a:stretch>
            <a:fillRect/>
          </a:stretch>
        </p:blipFill>
        <p:spPr bwMode="auto">
          <a:xfrm>
            <a:off x="4726728" y="3802961"/>
            <a:ext cx="7472381" cy="3055043"/>
          </a:xfrm>
          <a:custGeom>
            <a:avLst/>
            <a:gdLst/>
            <a:ahLst/>
            <a:cxnLst/>
            <a:rect l="l" t="t" r="r" b="b"/>
            <a:pathLst>
              <a:path w="7472381" h="3055043">
                <a:moveTo>
                  <a:pt x="638975" y="0"/>
                </a:moveTo>
                <a:lnTo>
                  <a:pt x="7472381" y="0"/>
                </a:lnTo>
                <a:lnTo>
                  <a:pt x="7472381" y="2579984"/>
                </a:lnTo>
                <a:lnTo>
                  <a:pt x="7472381" y="3055043"/>
                </a:lnTo>
                <a:lnTo>
                  <a:pt x="6992676" y="3055043"/>
                </a:lnTo>
                <a:lnTo>
                  <a:pt x="1946893" y="3055043"/>
                </a:lnTo>
                <a:cubicBezTo>
                  <a:pt x="1801205" y="2983605"/>
                  <a:pt x="1662624" y="2897880"/>
                  <a:pt x="1506276" y="2855018"/>
                </a:cubicBezTo>
                <a:cubicBezTo>
                  <a:pt x="1399675" y="2826443"/>
                  <a:pt x="1296627" y="2776437"/>
                  <a:pt x="1314394" y="2626417"/>
                </a:cubicBezTo>
                <a:cubicBezTo>
                  <a:pt x="1317947" y="2583555"/>
                  <a:pt x="1289520" y="2551409"/>
                  <a:pt x="1246880" y="2562124"/>
                </a:cubicBezTo>
                <a:cubicBezTo>
                  <a:pt x="1165153" y="2583555"/>
                  <a:pt x="1126065" y="2522833"/>
                  <a:pt x="1079872" y="2476399"/>
                </a:cubicBezTo>
                <a:cubicBezTo>
                  <a:pt x="998144" y="2394247"/>
                  <a:pt x="919970" y="2308520"/>
                  <a:pt x="788495" y="2294233"/>
                </a:cubicBezTo>
                <a:cubicBezTo>
                  <a:pt x="813369" y="2229939"/>
                  <a:pt x="856009" y="2237083"/>
                  <a:pt x="895097" y="2251371"/>
                </a:cubicBezTo>
                <a:cubicBezTo>
                  <a:pt x="998144" y="2287090"/>
                  <a:pt x="1101192" y="2326380"/>
                  <a:pt x="1204239" y="2362099"/>
                </a:cubicBezTo>
                <a:cubicBezTo>
                  <a:pt x="1271754" y="2383530"/>
                  <a:pt x="1339267" y="2415677"/>
                  <a:pt x="1428102" y="2390674"/>
                </a:cubicBezTo>
                <a:cubicBezTo>
                  <a:pt x="1349928" y="2262087"/>
                  <a:pt x="1218453" y="2237083"/>
                  <a:pt x="1111852" y="2197793"/>
                </a:cubicBezTo>
                <a:cubicBezTo>
                  <a:pt x="980377" y="2147787"/>
                  <a:pt x="902203" y="2054918"/>
                  <a:pt x="806262" y="1947762"/>
                </a:cubicBezTo>
                <a:cubicBezTo>
                  <a:pt x="902203" y="1919187"/>
                  <a:pt x="962610" y="1997768"/>
                  <a:pt x="1040785" y="1994196"/>
                </a:cubicBezTo>
                <a:cubicBezTo>
                  <a:pt x="1044338" y="1983480"/>
                  <a:pt x="1051445" y="1962049"/>
                  <a:pt x="1051445" y="1962049"/>
                </a:cubicBezTo>
                <a:cubicBezTo>
                  <a:pt x="923523" y="1904899"/>
                  <a:pt x="866670" y="1797743"/>
                  <a:pt x="845349" y="1665583"/>
                </a:cubicBezTo>
                <a:cubicBezTo>
                  <a:pt x="838243" y="1597718"/>
                  <a:pt x="792049" y="1576287"/>
                  <a:pt x="745855" y="1544140"/>
                </a:cubicBezTo>
                <a:cubicBezTo>
                  <a:pt x="589507" y="1433411"/>
                  <a:pt x="422499" y="1333399"/>
                  <a:pt x="291024" y="1183381"/>
                </a:cubicBezTo>
                <a:cubicBezTo>
                  <a:pt x="443819" y="1201239"/>
                  <a:pt x="564633" y="1301252"/>
                  <a:pt x="724535" y="1344115"/>
                </a:cubicBezTo>
                <a:cubicBezTo>
                  <a:pt x="596614" y="1179808"/>
                  <a:pt x="429605" y="1094083"/>
                  <a:pt x="276811" y="994071"/>
                </a:cubicBezTo>
                <a:cubicBezTo>
                  <a:pt x="205743" y="947637"/>
                  <a:pt x="141783" y="890486"/>
                  <a:pt x="60055" y="865484"/>
                </a:cubicBezTo>
                <a:cubicBezTo>
                  <a:pt x="31628" y="858340"/>
                  <a:pt x="-18119" y="840481"/>
                  <a:pt x="6755" y="790474"/>
                </a:cubicBezTo>
                <a:cubicBezTo>
                  <a:pt x="28075" y="747612"/>
                  <a:pt x="67162" y="761900"/>
                  <a:pt x="102696" y="772614"/>
                </a:cubicBezTo>
                <a:cubicBezTo>
                  <a:pt x="187976" y="801190"/>
                  <a:pt x="280364" y="801190"/>
                  <a:pt x="397625" y="801190"/>
                </a:cubicBezTo>
                <a:cubicBezTo>
                  <a:pt x="298131" y="665458"/>
                  <a:pt x="116909" y="708321"/>
                  <a:pt x="31628" y="565446"/>
                </a:cubicBezTo>
                <a:cubicBezTo>
                  <a:pt x="138229" y="540444"/>
                  <a:pt x="219957" y="590450"/>
                  <a:pt x="305237" y="601165"/>
                </a:cubicBezTo>
                <a:cubicBezTo>
                  <a:pt x="383412" y="611881"/>
                  <a:pt x="401178" y="586877"/>
                  <a:pt x="383412" y="508296"/>
                </a:cubicBezTo>
                <a:cubicBezTo>
                  <a:pt x="354985" y="386853"/>
                  <a:pt x="397625" y="326130"/>
                  <a:pt x="511333" y="358278"/>
                </a:cubicBezTo>
                <a:cubicBezTo>
                  <a:pt x="617934" y="390424"/>
                  <a:pt x="628594" y="343990"/>
                  <a:pt x="600167" y="276124"/>
                </a:cubicBezTo>
                <a:cubicBezTo>
                  <a:pt x="557527" y="176112"/>
                  <a:pt x="603720" y="97531"/>
                  <a:pt x="635701" y="11805"/>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39723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1660E788-AFA9-4A1B-9991-6AA74632A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7" name="Rectangle 2056">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4B51FA87-70AB-0701-2D6C-AD52709748B7}"/>
              </a:ext>
            </a:extLst>
          </p:cNvPr>
          <p:cNvSpPr txBox="1"/>
          <p:nvPr/>
        </p:nvSpPr>
        <p:spPr>
          <a:xfrm>
            <a:off x="643468" y="2638044"/>
            <a:ext cx="3363974" cy="3415622"/>
          </a:xfrm>
          <a:prstGeom prst="rect">
            <a:avLst/>
          </a:prstGeom>
        </p:spPr>
        <p:txBody>
          <a:bodyPr vert="horz" lIns="91440" tIns="45720" rIns="91440" bIns="45720" rtlCol="0">
            <a:normAutofit/>
          </a:bodyPr>
          <a:lstStyle/>
          <a:p>
            <a:pPr indent="-228600" defTabSz="914400">
              <a:lnSpc>
                <a:spcPct val="90000"/>
              </a:lnSpc>
              <a:spcBef>
                <a:spcPts val="1000"/>
              </a:spcBef>
              <a:spcAft>
                <a:spcPts val="1200"/>
              </a:spcAft>
              <a:buClr>
                <a:schemeClr val="accent2"/>
              </a:buClr>
              <a:buFont typeface="Arial" panose="020B0604020202020204" pitchFamily="34" charset="0"/>
              <a:buChar char="•"/>
            </a:pPr>
            <a:r>
              <a:rPr lang="en-US" sz="1500" b="1" i="1">
                <a:solidFill>
                  <a:schemeClr val="bg1"/>
                </a:solidFill>
                <a:effectLst/>
              </a:rPr>
              <a:t>Μεγάλες επιτυχίες για άλλη μια χρονιά στις ξενόγλωσσες εξετάσεις!!! </a:t>
            </a:r>
            <a:endParaRPr lang="en-US" sz="1500">
              <a:solidFill>
                <a:schemeClr val="bg1"/>
              </a:solidFill>
              <a:effectLst/>
            </a:endParaRPr>
          </a:p>
          <a:p>
            <a:pPr indent="-228600" defTabSz="914400">
              <a:lnSpc>
                <a:spcPct val="90000"/>
              </a:lnSpc>
              <a:spcBef>
                <a:spcPts val="1000"/>
              </a:spcBef>
              <a:spcAft>
                <a:spcPts val="1200"/>
              </a:spcAft>
              <a:buClr>
                <a:schemeClr val="accent2"/>
              </a:buClr>
              <a:buFont typeface="Arial" panose="020B0604020202020204" pitchFamily="34" charset="0"/>
              <a:buChar char="•"/>
            </a:pPr>
            <a:r>
              <a:rPr lang="en-US" sz="1500" b="1" i="1" u="sng">
                <a:solidFill>
                  <a:schemeClr val="bg1"/>
                </a:solidFill>
                <a:effectLst/>
              </a:rPr>
              <a:t>Delf A2</a:t>
            </a:r>
            <a:r>
              <a:rPr lang="en-US" sz="1500" b="1" i="1">
                <a:solidFill>
                  <a:schemeClr val="bg1"/>
                </a:solidFill>
                <a:effectLst/>
              </a:rPr>
              <a:t> 100% επιτυχία</a:t>
            </a:r>
            <a:endParaRPr lang="en-US" sz="1500">
              <a:solidFill>
                <a:schemeClr val="bg1"/>
              </a:solidFill>
              <a:effectLst/>
            </a:endParaRPr>
          </a:p>
          <a:p>
            <a:pPr indent="-228600" defTabSz="914400">
              <a:lnSpc>
                <a:spcPct val="90000"/>
              </a:lnSpc>
              <a:spcBef>
                <a:spcPts val="1000"/>
              </a:spcBef>
              <a:spcAft>
                <a:spcPts val="1200"/>
              </a:spcAft>
              <a:buClr>
                <a:schemeClr val="accent2"/>
              </a:buClr>
              <a:buFont typeface="Arial" panose="020B0604020202020204" pitchFamily="34" charset="0"/>
              <a:buChar char="•"/>
            </a:pPr>
            <a:r>
              <a:rPr lang="en-US" sz="1500">
                <a:solidFill>
                  <a:schemeClr val="bg1"/>
                </a:solidFill>
                <a:effectLst/>
              </a:rPr>
              <a:t>Μαριβίλη Κ.</a:t>
            </a:r>
          </a:p>
          <a:p>
            <a:pPr indent="-228600" defTabSz="914400">
              <a:lnSpc>
                <a:spcPct val="90000"/>
              </a:lnSpc>
              <a:spcBef>
                <a:spcPts val="1000"/>
              </a:spcBef>
              <a:spcAft>
                <a:spcPts val="1200"/>
              </a:spcAft>
              <a:buClr>
                <a:schemeClr val="accent2"/>
              </a:buClr>
              <a:buFont typeface="Arial" panose="020B0604020202020204" pitchFamily="34" charset="0"/>
              <a:buChar char="•"/>
            </a:pPr>
            <a:r>
              <a:rPr lang="en-US" sz="1500">
                <a:solidFill>
                  <a:schemeClr val="bg1"/>
                </a:solidFill>
                <a:effectLst/>
              </a:rPr>
              <a:t>Αγγελος Κ.</a:t>
            </a:r>
          </a:p>
          <a:p>
            <a:pPr indent="-228600" defTabSz="914400">
              <a:lnSpc>
                <a:spcPct val="90000"/>
              </a:lnSpc>
              <a:spcBef>
                <a:spcPts val="1000"/>
              </a:spcBef>
              <a:spcAft>
                <a:spcPts val="1200"/>
              </a:spcAft>
              <a:buClr>
                <a:schemeClr val="accent2"/>
              </a:buClr>
              <a:buFont typeface="Arial" panose="020B0604020202020204" pitchFamily="34" charset="0"/>
              <a:buChar char="•"/>
            </a:pPr>
            <a:r>
              <a:rPr lang="en-US" sz="1500">
                <a:solidFill>
                  <a:schemeClr val="bg1"/>
                </a:solidFill>
                <a:effectLst/>
              </a:rPr>
              <a:t>Γιώργος Β.</a:t>
            </a:r>
          </a:p>
          <a:p>
            <a:pPr indent="-228600" defTabSz="914400">
              <a:lnSpc>
                <a:spcPct val="90000"/>
              </a:lnSpc>
              <a:spcBef>
                <a:spcPts val="1000"/>
              </a:spcBef>
              <a:spcAft>
                <a:spcPts val="1200"/>
              </a:spcAft>
              <a:buClr>
                <a:schemeClr val="accent2"/>
              </a:buClr>
              <a:buFont typeface="Arial" panose="020B0604020202020204" pitchFamily="34" charset="0"/>
              <a:buChar char="•"/>
            </a:pPr>
            <a:r>
              <a:rPr lang="en-US" sz="1500">
                <a:solidFill>
                  <a:schemeClr val="bg1"/>
                </a:solidFill>
                <a:effectLst/>
              </a:rPr>
              <a:t>Γιάννης Α.</a:t>
            </a:r>
          </a:p>
          <a:p>
            <a:pPr indent="-228600" defTabSz="914400">
              <a:lnSpc>
                <a:spcPct val="90000"/>
              </a:lnSpc>
              <a:spcBef>
                <a:spcPts val="1000"/>
              </a:spcBef>
              <a:spcAft>
                <a:spcPts val="1200"/>
              </a:spcAft>
              <a:buClr>
                <a:schemeClr val="accent2"/>
              </a:buClr>
              <a:buFont typeface="Arial" panose="020B0604020202020204" pitchFamily="34" charset="0"/>
              <a:buChar char="•"/>
            </a:pPr>
            <a:r>
              <a:rPr lang="en-US" sz="1500">
                <a:solidFill>
                  <a:schemeClr val="bg1"/>
                </a:solidFill>
                <a:effectLst/>
              </a:rPr>
              <a:t>Αντωνης Μ.</a:t>
            </a:r>
          </a:p>
        </p:txBody>
      </p:sp>
      <p:pic>
        <p:nvPicPr>
          <p:cNvPr id="2050" name="Picture 2" descr="France - Free flags icons">
            <a:extLst>
              <a:ext uri="{FF2B5EF4-FFF2-40B4-BE49-F238E27FC236}">
                <a16:creationId xmlns:a16="http://schemas.microsoft.com/office/drawing/2014/main" id="{48820DC8-4045-C08D-E2D2-4104FBD18A19}"/>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718048" y="643467"/>
            <a:ext cx="5410199" cy="54101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93445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Εικόνα 1">
            <a:extLst>
              <a:ext uri="{FF2B5EF4-FFF2-40B4-BE49-F238E27FC236}">
                <a16:creationId xmlns:a16="http://schemas.microsoft.com/office/drawing/2014/main" id="{5B7C3BE3-6333-A9D9-1190-6FECCA1DD670}"/>
              </a:ext>
            </a:extLst>
          </p:cNvPr>
          <p:cNvPicPr>
            <a:picLocks noChangeAspect="1"/>
          </p:cNvPicPr>
          <p:nvPr/>
        </p:nvPicPr>
        <p:blipFill>
          <a:blip r:embed="rId2"/>
          <a:srcRect l="17022" r="12088" b="1"/>
          <a:stretch>
            <a:fillRect/>
          </a:stretch>
        </p:blipFill>
        <p:spPr>
          <a:xfrm>
            <a:off x="-6507" y="1183339"/>
            <a:ext cx="4046132" cy="5707537"/>
          </a:xfrm>
          <a:prstGeom prst="rect">
            <a:avLst/>
          </a:prstGeom>
        </p:spPr>
      </p:pic>
      <p:pic>
        <p:nvPicPr>
          <p:cNvPr id="3" name="Εικόνα 2">
            <a:extLst>
              <a:ext uri="{FF2B5EF4-FFF2-40B4-BE49-F238E27FC236}">
                <a16:creationId xmlns:a16="http://schemas.microsoft.com/office/drawing/2014/main" id="{A71CF8C0-125D-B888-95CC-DA2C48D471F7}"/>
              </a:ext>
            </a:extLst>
          </p:cNvPr>
          <p:cNvPicPr>
            <a:picLocks noChangeAspect="1"/>
          </p:cNvPicPr>
          <p:nvPr/>
        </p:nvPicPr>
        <p:blipFill>
          <a:blip r:embed="rId3"/>
          <a:srcRect t="8374" r="-7" b="1829"/>
          <a:stretch>
            <a:fillRect/>
          </a:stretch>
        </p:blipFill>
        <p:spPr>
          <a:xfrm>
            <a:off x="4094960" y="10"/>
            <a:ext cx="4029005" cy="5707527"/>
          </a:xfrm>
          <a:prstGeom prst="rect">
            <a:avLst/>
          </a:prstGeom>
        </p:spPr>
      </p:pic>
      <p:pic>
        <p:nvPicPr>
          <p:cNvPr id="5" name="Εικόνα 4">
            <a:extLst>
              <a:ext uri="{FF2B5EF4-FFF2-40B4-BE49-F238E27FC236}">
                <a16:creationId xmlns:a16="http://schemas.microsoft.com/office/drawing/2014/main" id="{1A2A0C68-DD49-5D4A-94C4-A69C56F75F90}"/>
              </a:ext>
            </a:extLst>
          </p:cNvPr>
          <p:cNvPicPr>
            <a:picLocks noChangeAspect="1"/>
          </p:cNvPicPr>
          <p:nvPr/>
        </p:nvPicPr>
        <p:blipFill>
          <a:blip r:embed="rId4">
            <a:extLst>
              <a:ext uri="{28A0092B-C50C-407E-A947-70E740481C1C}">
                <a14:useLocalDpi xmlns:a14="http://schemas.microsoft.com/office/drawing/2010/main" val="0"/>
              </a:ext>
            </a:extLst>
          </a:blip>
          <a:srcRect l="14592" r="15103" b="-1"/>
          <a:stretch>
            <a:fillRect/>
          </a:stretch>
        </p:blipFill>
        <p:spPr>
          <a:xfrm>
            <a:off x="8297416" y="1026160"/>
            <a:ext cx="3894584" cy="5539596"/>
          </a:xfrm>
          <a:prstGeom prst="rect">
            <a:avLst/>
          </a:prstGeom>
        </p:spPr>
      </p:pic>
    </p:spTree>
    <p:extLst>
      <p:ext uri="{BB962C8B-B14F-4D97-AF65-F5344CB8AC3E}">
        <p14:creationId xmlns:p14="http://schemas.microsoft.com/office/powerpoint/2010/main" val="16920891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195FC29-2F27-0E51-0789-8C4FA959101D}"/>
              </a:ext>
            </a:extLst>
          </p:cNvPr>
          <p:cNvSpPr txBox="1"/>
          <p:nvPr/>
        </p:nvSpPr>
        <p:spPr>
          <a:xfrm>
            <a:off x="226503" y="192949"/>
            <a:ext cx="2407640" cy="6008248"/>
          </a:xfrm>
          <a:prstGeom prst="rect">
            <a:avLst/>
          </a:prstGeom>
          <a:noFill/>
        </p:spPr>
        <p:txBody>
          <a:bodyPr wrap="square">
            <a:spAutoFit/>
          </a:bodyPr>
          <a:lstStyle/>
          <a:p>
            <a:pPr>
              <a:lnSpc>
                <a:spcPct val="115000"/>
              </a:lnSpc>
              <a:spcBef>
                <a:spcPts val="1200"/>
              </a:spcBef>
              <a:spcAft>
                <a:spcPts val="1200"/>
              </a:spcAft>
              <a:buNone/>
            </a:pPr>
            <a:r>
              <a:rPr lang="el-GR" sz="1400" b="1" i="1" u="sng" dirty="0" err="1">
                <a:effectLst/>
                <a:latin typeface="Arial" panose="020B0604020202020204" pitchFamily="34" charset="0"/>
                <a:ea typeface="Arial" panose="020B0604020202020204" pitchFamily="34" charset="0"/>
              </a:rPr>
              <a:t>Cambridge</a:t>
            </a:r>
            <a:r>
              <a:rPr lang="el-GR" sz="1400" b="1" i="1" u="sng" dirty="0">
                <a:effectLst/>
                <a:latin typeface="Arial" panose="020B0604020202020204" pitchFamily="34" charset="0"/>
                <a:ea typeface="Arial" panose="020B0604020202020204" pitchFamily="34" charset="0"/>
              </a:rPr>
              <a:t> </a:t>
            </a:r>
            <a:r>
              <a:rPr lang="el-GR" sz="1400" b="1" i="1" u="sng" dirty="0" err="1">
                <a:effectLst/>
                <a:latin typeface="Arial" panose="020B0604020202020204" pitchFamily="34" charset="0"/>
                <a:ea typeface="Arial" panose="020B0604020202020204" pitchFamily="34" charset="0"/>
              </a:rPr>
              <a:t>University</a:t>
            </a:r>
            <a:endParaRPr lang="el-GR" sz="1400" dirty="0">
              <a:effectLst/>
              <a:latin typeface="Arial" panose="020B0604020202020204" pitchFamily="34" charset="0"/>
              <a:ea typeface="Arial" panose="020B0604020202020204" pitchFamily="34" charset="0"/>
            </a:endParaRPr>
          </a:p>
          <a:p>
            <a:pPr>
              <a:lnSpc>
                <a:spcPct val="115000"/>
              </a:lnSpc>
              <a:spcBef>
                <a:spcPts val="1200"/>
              </a:spcBef>
              <a:spcAft>
                <a:spcPts val="1200"/>
              </a:spcAft>
              <a:buNone/>
            </a:pPr>
            <a:r>
              <a:rPr lang="el-GR" sz="1200" b="1" i="1" dirty="0" err="1">
                <a:effectLst/>
                <a:latin typeface="Arial" panose="020B0604020202020204" pitchFamily="34" charset="0"/>
                <a:ea typeface="Arial" panose="020B0604020202020204" pitchFamily="34" charset="0"/>
              </a:rPr>
              <a:t>movers</a:t>
            </a:r>
            <a:endParaRPr lang="el-GR" sz="1200" dirty="0">
              <a:effectLst/>
              <a:latin typeface="Arial" panose="020B0604020202020204" pitchFamily="34" charset="0"/>
              <a:ea typeface="Arial" panose="020B0604020202020204" pitchFamily="34" charset="0"/>
            </a:endParaRPr>
          </a:p>
          <a:p>
            <a:pPr>
              <a:lnSpc>
                <a:spcPct val="115000"/>
              </a:lnSpc>
              <a:spcBef>
                <a:spcPts val="1200"/>
              </a:spcBef>
              <a:spcAft>
                <a:spcPts val="1200"/>
              </a:spcAft>
              <a:buNone/>
            </a:pPr>
            <a:r>
              <a:rPr lang="el-GR" sz="1200" dirty="0">
                <a:effectLst/>
                <a:latin typeface="Arial" panose="020B0604020202020204" pitchFamily="34" charset="0"/>
                <a:ea typeface="Arial" panose="020B0604020202020204" pitchFamily="34" charset="0"/>
              </a:rPr>
              <a:t>Βασιλική Κ.</a:t>
            </a:r>
          </a:p>
          <a:p>
            <a:pPr>
              <a:lnSpc>
                <a:spcPct val="115000"/>
              </a:lnSpc>
              <a:spcBef>
                <a:spcPts val="1200"/>
              </a:spcBef>
              <a:spcAft>
                <a:spcPts val="1200"/>
              </a:spcAft>
              <a:buNone/>
            </a:pPr>
            <a:r>
              <a:rPr lang="el-GR" sz="1200" dirty="0">
                <a:effectLst/>
                <a:latin typeface="Arial" panose="020B0604020202020204" pitchFamily="34" charset="0"/>
                <a:ea typeface="Arial" panose="020B0604020202020204" pitchFamily="34" charset="0"/>
              </a:rPr>
              <a:t>Σοφία Σ.</a:t>
            </a:r>
          </a:p>
          <a:p>
            <a:pPr>
              <a:lnSpc>
                <a:spcPct val="115000"/>
              </a:lnSpc>
              <a:spcBef>
                <a:spcPts val="1200"/>
              </a:spcBef>
              <a:spcAft>
                <a:spcPts val="1200"/>
              </a:spcAft>
              <a:buNone/>
            </a:pPr>
            <a:r>
              <a:rPr lang="el-GR" sz="1200" dirty="0">
                <a:effectLst/>
                <a:latin typeface="Arial" panose="020B0604020202020204" pitchFamily="34" charset="0"/>
                <a:ea typeface="Arial" panose="020B0604020202020204" pitchFamily="34" charset="0"/>
              </a:rPr>
              <a:t>Ελένη Σ.</a:t>
            </a:r>
          </a:p>
          <a:p>
            <a:pPr>
              <a:lnSpc>
                <a:spcPct val="115000"/>
              </a:lnSpc>
              <a:spcBef>
                <a:spcPts val="1200"/>
              </a:spcBef>
              <a:spcAft>
                <a:spcPts val="1200"/>
              </a:spcAft>
              <a:buNone/>
            </a:pPr>
            <a:r>
              <a:rPr lang="el-GR" sz="1200" dirty="0">
                <a:effectLst/>
                <a:latin typeface="Arial" panose="020B0604020202020204" pitchFamily="34" charset="0"/>
                <a:ea typeface="Arial" panose="020B0604020202020204" pitchFamily="34" charset="0"/>
              </a:rPr>
              <a:t>Ιωάννα Χ.</a:t>
            </a:r>
          </a:p>
          <a:p>
            <a:pPr>
              <a:lnSpc>
                <a:spcPct val="115000"/>
              </a:lnSpc>
              <a:spcBef>
                <a:spcPts val="1200"/>
              </a:spcBef>
              <a:spcAft>
                <a:spcPts val="1200"/>
              </a:spcAft>
              <a:buNone/>
            </a:pPr>
            <a:r>
              <a:rPr lang="el-GR" sz="1200" b="1" dirty="0" err="1">
                <a:effectLst/>
                <a:latin typeface="Arial" panose="020B0604020202020204" pitchFamily="34" charset="0"/>
                <a:ea typeface="Arial" panose="020B0604020202020204" pitchFamily="34" charset="0"/>
              </a:rPr>
              <a:t>flyers</a:t>
            </a:r>
            <a:endParaRPr lang="el-GR" sz="1200" dirty="0">
              <a:effectLst/>
              <a:latin typeface="Arial" panose="020B0604020202020204" pitchFamily="34" charset="0"/>
              <a:ea typeface="Arial" panose="020B0604020202020204" pitchFamily="34" charset="0"/>
            </a:endParaRPr>
          </a:p>
          <a:p>
            <a:pPr>
              <a:lnSpc>
                <a:spcPct val="115000"/>
              </a:lnSpc>
              <a:spcBef>
                <a:spcPts val="1200"/>
              </a:spcBef>
              <a:spcAft>
                <a:spcPts val="1200"/>
              </a:spcAft>
              <a:buNone/>
            </a:pPr>
            <a:r>
              <a:rPr lang="el-GR" sz="1200" dirty="0">
                <a:effectLst/>
                <a:latin typeface="Arial" panose="020B0604020202020204" pitchFamily="34" charset="0"/>
                <a:ea typeface="Arial" panose="020B0604020202020204" pitchFamily="34" charset="0"/>
              </a:rPr>
              <a:t>Κυριακή Α.</a:t>
            </a:r>
          </a:p>
          <a:p>
            <a:pPr>
              <a:lnSpc>
                <a:spcPct val="115000"/>
              </a:lnSpc>
              <a:spcBef>
                <a:spcPts val="1200"/>
              </a:spcBef>
              <a:spcAft>
                <a:spcPts val="1200"/>
              </a:spcAft>
              <a:buNone/>
            </a:pPr>
            <a:r>
              <a:rPr lang="el-GR" sz="1200" dirty="0">
                <a:effectLst/>
                <a:latin typeface="Arial" panose="020B0604020202020204" pitchFamily="34" charset="0"/>
                <a:ea typeface="Arial" panose="020B0604020202020204" pitchFamily="34" charset="0"/>
              </a:rPr>
              <a:t>Μαρία Σ. </a:t>
            </a:r>
          </a:p>
          <a:p>
            <a:pPr>
              <a:lnSpc>
                <a:spcPct val="115000"/>
              </a:lnSpc>
              <a:spcBef>
                <a:spcPts val="1200"/>
              </a:spcBef>
              <a:spcAft>
                <a:spcPts val="1200"/>
              </a:spcAft>
              <a:buNone/>
            </a:pPr>
            <a:r>
              <a:rPr lang="el-GR" sz="1200" dirty="0">
                <a:effectLst/>
                <a:latin typeface="Arial" panose="020B0604020202020204" pitchFamily="34" charset="0"/>
                <a:ea typeface="Arial" panose="020B0604020202020204" pitchFamily="34" charset="0"/>
              </a:rPr>
              <a:t>Μαρία Μ.</a:t>
            </a:r>
          </a:p>
          <a:p>
            <a:pPr>
              <a:lnSpc>
                <a:spcPct val="115000"/>
              </a:lnSpc>
              <a:spcBef>
                <a:spcPts val="1200"/>
              </a:spcBef>
              <a:spcAft>
                <a:spcPts val="1200"/>
              </a:spcAft>
              <a:buNone/>
            </a:pPr>
            <a:r>
              <a:rPr lang="el-GR" sz="1200" dirty="0">
                <a:effectLst/>
                <a:latin typeface="Arial" panose="020B0604020202020204" pitchFamily="34" charset="0"/>
                <a:ea typeface="Arial" panose="020B0604020202020204" pitchFamily="34" charset="0"/>
              </a:rPr>
              <a:t>Ηλίας Κ.</a:t>
            </a:r>
          </a:p>
          <a:p>
            <a:pPr>
              <a:lnSpc>
                <a:spcPct val="115000"/>
              </a:lnSpc>
              <a:spcBef>
                <a:spcPts val="1200"/>
              </a:spcBef>
              <a:spcAft>
                <a:spcPts val="1200"/>
              </a:spcAft>
              <a:buNone/>
            </a:pPr>
            <a:r>
              <a:rPr lang="el-GR" sz="1200" dirty="0">
                <a:effectLst/>
                <a:latin typeface="Arial" panose="020B0604020202020204" pitchFamily="34" charset="0"/>
                <a:ea typeface="Arial" panose="020B0604020202020204" pitchFamily="34" charset="0"/>
              </a:rPr>
              <a:t>Λευτέρης Κ.</a:t>
            </a:r>
          </a:p>
        </p:txBody>
      </p:sp>
      <p:sp>
        <p:nvSpPr>
          <p:cNvPr id="7" name="TextBox 6">
            <a:extLst>
              <a:ext uri="{FF2B5EF4-FFF2-40B4-BE49-F238E27FC236}">
                <a16:creationId xmlns:a16="http://schemas.microsoft.com/office/drawing/2014/main" id="{33C6A054-4651-9FF7-B91C-087CEC7F5E80}"/>
              </a:ext>
            </a:extLst>
          </p:cNvPr>
          <p:cNvSpPr txBox="1"/>
          <p:nvPr/>
        </p:nvSpPr>
        <p:spPr>
          <a:xfrm>
            <a:off x="3047301" y="107559"/>
            <a:ext cx="2741103" cy="5585247"/>
          </a:xfrm>
          <a:prstGeom prst="rect">
            <a:avLst/>
          </a:prstGeom>
          <a:noFill/>
        </p:spPr>
        <p:txBody>
          <a:bodyPr wrap="square">
            <a:spAutoFit/>
          </a:bodyPr>
          <a:lstStyle/>
          <a:p>
            <a:pPr>
              <a:lnSpc>
                <a:spcPct val="115000"/>
              </a:lnSpc>
              <a:spcBef>
                <a:spcPts val="1200"/>
              </a:spcBef>
              <a:spcAft>
                <a:spcPts val="1200"/>
              </a:spcAft>
              <a:buNone/>
            </a:pPr>
            <a:r>
              <a:rPr lang="el-GR" sz="1200" b="1" dirty="0">
                <a:effectLst/>
                <a:latin typeface="Arial" panose="020B0604020202020204" pitchFamily="34" charset="0"/>
                <a:ea typeface="Arial" panose="020B0604020202020204" pitchFamily="34" charset="0"/>
              </a:rPr>
              <a:t>ΚΕΤ</a:t>
            </a:r>
            <a:endParaRPr lang="el-GR" sz="1200" dirty="0">
              <a:effectLst/>
              <a:latin typeface="Arial" panose="020B0604020202020204" pitchFamily="34" charset="0"/>
              <a:ea typeface="Arial" panose="020B0604020202020204" pitchFamily="34" charset="0"/>
            </a:endParaRPr>
          </a:p>
          <a:p>
            <a:pPr>
              <a:lnSpc>
                <a:spcPct val="115000"/>
              </a:lnSpc>
              <a:spcBef>
                <a:spcPts val="1200"/>
              </a:spcBef>
              <a:spcAft>
                <a:spcPts val="1200"/>
              </a:spcAft>
              <a:buNone/>
            </a:pPr>
            <a:r>
              <a:rPr lang="el-GR" sz="1200" dirty="0">
                <a:effectLst/>
                <a:latin typeface="Arial" panose="020B0604020202020204" pitchFamily="34" charset="0"/>
                <a:ea typeface="Arial" panose="020B0604020202020204" pitchFamily="34" charset="0"/>
              </a:rPr>
              <a:t>Νικήτας Κ. (</a:t>
            </a:r>
            <a:r>
              <a:rPr lang="el-GR" sz="1200" dirty="0" err="1">
                <a:effectLst/>
                <a:latin typeface="Arial" panose="020B0604020202020204" pitchFamily="34" charset="0"/>
                <a:ea typeface="Arial" panose="020B0604020202020204" pitchFamily="34" charset="0"/>
              </a:rPr>
              <a:t>grade</a:t>
            </a:r>
            <a:r>
              <a:rPr lang="el-GR" sz="1200" dirty="0">
                <a:effectLst/>
                <a:latin typeface="Arial" panose="020B0604020202020204" pitchFamily="34" charset="0"/>
                <a:ea typeface="Arial" panose="020B0604020202020204" pitchFamily="34" charset="0"/>
              </a:rPr>
              <a:t> A)</a:t>
            </a:r>
          </a:p>
          <a:p>
            <a:pPr>
              <a:lnSpc>
                <a:spcPct val="115000"/>
              </a:lnSpc>
              <a:spcBef>
                <a:spcPts val="1200"/>
              </a:spcBef>
              <a:spcAft>
                <a:spcPts val="1200"/>
              </a:spcAft>
              <a:buNone/>
            </a:pPr>
            <a:r>
              <a:rPr lang="el-GR" sz="1200" dirty="0">
                <a:effectLst/>
                <a:latin typeface="Arial" panose="020B0604020202020204" pitchFamily="34" charset="0"/>
                <a:ea typeface="Arial" panose="020B0604020202020204" pitchFamily="34" charset="0"/>
              </a:rPr>
              <a:t>Αφροδίτη Μ. (</a:t>
            </a:r>
            <a:r>
              <a:rPr lang="el-GR" sz="1200" dirty="0" err="1">
                <a:effectLst/>
                <a:latin typeface="Arial" panose="020B0604020202020204" pitchFamily="34" charset="0"/>
                <a:ea typeface="Arial" panose="020B0604020202020204" pitchFamily="34" charset="0"/>
              </a:rPr>
              <a:t>grade</a:t>
            </a:r>
            <a:r>
              <a:rPr lang="el-GR" sz="1200" dirty="0">
                <a:effectLst/>
                <a:latin typeface="Arial" panose="020B0604020202020204" pitchFamily="34" charset="0"/>
                <a:ea typeface="Arial" panose="020B0604020202020204" pitchFamily="34" charset="0"/>
              </a:rPr>
              <a:t> A)</a:t>
            </a:r>
          </a:p>
          <a:p>
            <a:pPr>
              <a:lnSpc>
                <a:spcPct val="115000"/>
              </a:lnSpc>
              <a:spcBef>
                <a:spcPts val="1200"/>
              </a:spcBef>
              <a:spcAft>
                <a:spcPts val="1200"/>
              </a:spcAft>
              <a:buNone/>
            </a:pPr>
            <a:r>
              <a:rPr lang="el-GR" sz="1200" b="1" dirty="0" err="1">
                <a:effectLst/>
                <a:latin typeface="Arial" panose="020B0604020202020204" pitchFamily="34" charset="0"/>
                <a:ea typeface="Arial" panose="020B0604020202020204" pitchFamily="34" charset="0"/>
              </a:rPr>
              <a:t>Pet</a:t>
            </a:r>
            <a:endParaRPr lang="el-GR" sz="1200" dirty="0">
              <a:effectLst/>
              <a:latin typeface="Arial" panose="020B0604020202020204" pitchFamily="34" charset="0"/>
              <a:ea typeface="Arial" panose="020B0604020202020204" pitchFamily="34" charset="0"/>
            </a:endParaRPr>
          </a:p>
          <a:p>
            <a:pPr>
              <a:lnSpc>
                <a:spcPct val="115000"/>
              </a:lnSpc>
              <a:spcBef>
                <a:spcPts val="1200"/>
              </a:spcBef>
              <a:spcAft>
                <a:spcPts val="1200"/>
              </a:spcAft>
              <a:buNone/>
            </a:pPr>
            <a:r>
              <a:rPr lang="el-GR" sz="1200" dirty="0">
                <a:effectLst/>
                <a:latin typeface="Arial" panose="020B0604020202020204" pitchFamily="34" charset="0"/>
                <a:ea typeface="Arial" panose="020B0604020202020204" pitchFamily="34" charset="0"/>
              </a:rPr>
              <a:t>Βασιλική Σ. (</a:t>
            </a:r>
            <a:r>
              <a:rPr lang="el-GR" sz="1200" dirty="0" err="1">
                <a:effectLst/>
                <a:latin typeface="Arial" panose="020B0604020202020204" pitchFamily="34" charset="0"/>
                <a:ea typeface="Arial" panose="020B0604020202020204" pitchFamily="34" charset="0"/>
              </a:rPr>
              <a:t>grade</a:t>
            </a:r>
            <a:r>
              <a:rPr lang="el-GR" sz="1200" dirty="0">
                <a:effectLst/>
                <a:latin typeface="Arial" panose="020B0604020202020204" pitchFamily="34" charset="0"/>
                <a:ea typeface="Arial" panose="020B0604020202020204" pitchFamily="34" charset="0"/>
              </a:rPr>
              <a:t> B)</a:t>
            </a:r>
          </a:p>
          <a:p>
            <a:pPr>
              <a:lnSpc>
                <a:spcPct val="115000"/>
              </a:lnSpc>
              <a:spcBef>
                <a:spcPts val="1200"/>
              </a:spcBef>
              <a:spcAft>
                <a:spcPts val="1200"/>
              </a:spcAft>
              <a:buNone/>
            </a:pPr>
            <a:r>
              <a:rPr lang="el-GR" sz="1200" dirty="0">
                <a:effectLst/>
                <a:latin typeface="Arial" panose="020B0604020202020204" pitchFamily="34" charset="0"/>
                <a:ea typeface="Arial" panose="020B0604020202020204" pitchFamily="34" charset="0"/>
              </a:rPr>
              <a:t>Φίλιππος Ε. (</a:t>
            </a:r>
            <a:r>
              <a:rPr lang="el-GR" sz="1200" dirty="0" err="1">
                <a:effectLst/>
                <a:latin typeface="Arial" panose="020B0604020202020204" pitchFamily="34" charset="0"/>
                <a:ea typeface="Arial" panose="020B0604020202020204" pitchFamily="34" charset="0"/>
              </a:rPr>
              <a:t>grade</a:t>
            </a:r>
            <a:r>
              <a:rPr lang="el-GR" sz="1200" dirty="0">
                <a:effectLst/>
                <a:latin typeface="Arial" panose="020B0604020202020204" pitchFamily="34" charset="0"/>
                <a:ea typeface="Arial" panose="020B0604020202020204" pitchFamily="34" charset="0"/>
              </a:rPr>
              <a:t> A-b2)</a:t>
            </a:r>
          </a:p>
          <a:p>
            <a:pPr>
              <a:lnSpc>
                <a:spcPct val="115000"/>
              </a:lnSpc>
              <a:spcBef>
                <a:spcPts val="1200"/>
              </a:spcBef>
              <a:spcAft>
                <a:spcPts val="1200"/>
              </a:spcAft>
              <a:buNone/>
            </a:pPr>
            <a:r>
              <a:rPr lang="el-GR" sz="1200" dirty="0">
                <a:effectLst/>
                <a:latin typeface="Arial" panose="020B0604020202020204" pitchFamily="34" charset="0"/>
                <a:ea typeface="Arial" panose="020B0604020202020204" pitchFamily="34" charset="0"/>
              </a:rPr>
              <a:t>Δημήτρης Α. (</a:t>
            </a:r>
            <a:r>
              <a:rPr lang="el-GR" sz="1200" dirty="0" err="1">
                <a:effectLst/>
                <a:latin typeface="Arial" panose="020B0604020202020204" pitchFamily="34" charset="0"/>
                <a:ea typeface="Arial" panose="020B0604020202020204" pitchFamily="34" charset="0"/>
              </a:rPr>
              <a:t>grade</a:t>
            </a:r>
            <a:r>
              <a:rPr lang="el-GR" sz="1200" dirty="0">
                <a:effectLst/>
                <a:latin typeface="Arial" panose="020B0604020202020204" pitchFamily="34" charset="0"/>
                <a:ea typeface="Arial" panose="020B0604020202020204" pitchFamily="34" charset="0"/>
              </a:rPr>
              <a:t> C)</a:t>
            </a:r>
          </a:p>
          <a:p>
            <a:pPr>
              <a:lnSpc>
                <a:spcPct val="115000"/>
              </a:lnSpc>
              <a:spcBef>
                <a:spcPts val="1200"/>
              </a:spcBef>
              <a:spcAft>
                <a:spcPts val="1200"/>
              </a:spcAft>
              <a:buNone/>
            </a:pPr>
            <a:r>
              <a:rPr lang="el-GR" sz="1200" dirty="0">
                <a:effectLst/>
                <a:latin typeface="Arial" panose="020B0604020202020204" pitchFamily="34" charset="0"/>
                <a:ea typeface="Arial" panose="020B0604020202020204" pitchFamily="34" charset="0"/>
              </a:rPr>
              <a:t>Παναγιώτα Τ. (</a:t>
            </a:r>
            <a:r>
              <a:rPr lang="el-GR" sz="1200" dirty="0" err="1">
                <a:effectLst/>
                <a:latin typeface="Arial" panose="020B0604020202020204" pitchFamily="34" charset="0"/>
                <a:ea typeface="Arial" panose="020B0604020202020204" pitchFamily="34" charset="0"/>
              </a:rPr>
              <a:t>grade</a:t>
            </a:r>
            <a:r>
              <a:rPr lang="el-GR" sz="1200" dirty="0">
                <a:effectLst/>
                <a:latin typeface="Arial" panose="020B0604020202020204" pitchFamily="34" charset="0"/>
                <a:ea typeface="Arial" panose="020B0604020202020204" pitchFamily="34" charset="0"/>
              </a:rPr>
              <a:t> A-b2)</a:t>
            </a:r>
          </a:p>
          <a:p>
            <a:pPr>
              <a:lnSpc>
                <a:spcPct val="115000"/>
              </a:lnSpc>
              <a:spcBef>
                <a:spcPts val="1200"/>
              </a:spcBef>
              <a:spcAft>
                <a:spcPts val="1200"/>
              </a:spcAft>
              <a:buNone/>
            </a:pPr>
            <a:r>
              <a:rPr lang="el-GR" sz="1200" dirty="0">
                <a:effectLst/>
                <a:latin typeface="Arial" panose="020B0604020202020204" pitchFamily="34" charset="0"/>
                <a:ea typeface="Arial" panose="020B0604020202020204" pitchFamily="34" charset="0"/>
              </a:rPr>
              <a:t>Φίλιππος Ο. (</a:t>
            </a:r>
            <a:r>
              <a:rPr lang="el-GR" sz="1200" dirty="0" err="1">
                <a:effectLst/>
                <a:latin typeface="Arial" panose="020B0604020202020204" pitchFamily="34" charset="0"/>
                <a:ea typeface="Arial" panose="020B0604020202020204" pitchFamily="34" charset="0"/>
              </a:rPr>
              <a:t>grade</a:t>
            </a:r>
            <a:r>
              <a:rPr lang="el-GR" sz="1200" dirty="0">
                <a:effectLst/>
                <a:latin typeface="Arial" panose="020B0604020202020204" pitchFamily="34" charset="0"/>
                <a:ea typeface="Arial" panose="020B0604020202020204" pitchFamily="34" charset="0"/>
              </a:rPr>
              <a:t> B)</a:t>
            </a:r>
          </a:p>
          <a:p>
            <a:pPr>
              <a:lnSpc>
                <a:spcPct val="115000"/>
              </a:lnSpc>
              <a:spcBef>
                <a:spcPts val="1200"/>
              </a:spcBef>
              <a:spcAft>
                <a:spcPts val="1200"/>
              </a:spcAft>
              <a:buNone/>
            </a:pPr>
            <a:r>
              <a:rPr lang="el-GR" sz="1200" dirty="0">
                <a:effectLst/>
                <a:latin typeface="Arial" panose="020B0604020202020204" pitchFamily="34" charset="0"/>
                <a:ea typeface="Arial" panose="020B0604020202020204" pitchFamily="34" charset="0"/>
              </a:rPr>
              <a:t>Αγγελική Δ. (</a:t>
            </a:r>
            <a:r>
              <a:rPr lang="el-GR" sz="1200" dirty="0" err="1">
                <a:effectLst/>
                <a:latin typeface="Arial" panose="020B0604020202020204" pitchFamily="34" charset="0"/>
                <a:ea typeface="Arial" panose="020B0604020202020204" pitchFamily="34" charset="0"/>
              </a:rPr>
              <a:t>grade</a:t>
            </a:r>
            <a:r>
              <a:rPr lang="el-GR" sz="1200" dirty="0">
                <a:effectLst/>
                <a:latin typeface="Arial" panose="020B0604020202020204" pitchFamily="34" charset="0"/>
                <a:ea typeface="Arial" panose="020B0604020202020204" pitchFamily="34" charset="0"/>
              </a:rPr>
              <a:t> C)</a:t>
            </a:r>
          </a:p>
          <a:p>
            <a:pPr>
              <a:lnSpc>
                <a:spcPct val="115000"/>
              </a:lnSpc>
              <a:spcBef>
                <a:spcPts val="1200"/>
              </a:spcBef>
              <a:spcAft>
                <a:spcPts val="1200"/>
              </a:spcAft>
              <a:buNone/>
            </a:pPr>
            <a:r>
              <a:rPr lang="el-GR" sz="1200" dirty="0">
                <a:effectLst/>
                <a:latin typeface="Arial" panose="020B0604020202020204" pitchFamily="34" charset="0"/>
                <a:ea typeface="Arial" panose="020B0604020202020204" pitchFamily="34" charset="0"/>
              </a:rPr>
              <a:t>Αγάπη Π. (</a:t>
            </a:r>
            <a:r>
              <a:rPr lang="el-GR" sz="1200" dirty="0" err="1">
                <a:effectLst/>
                <a:latin typeface="Arial" panose="020B0604020202020204" pitchFamily="34" charset="0"/>
                <a:ea typeface="Arial" panose="020B0604020202020204" pitchFamily="34" charset="0"/>
              </a:rPr>
              <a:t>grade</a:t>
            </a:r>
            <a:r>
              <a:rPr lang="el-GR" sz="1200" dirty="0">
                <a:effectLst/>
                <a:latin typeface="Arial" panose="020B0604020202020204" pitchFamily="34" charset="0"/>
                <a:ea typeface="Arial" panose="020B0604020202020204" pitchFamily="34" charset="0"/>
              </a:rPr>
              <a:t> A-b2)</a:t>
            </a:r>
            <a:endParaRPr lang="el-GR" sz="1800" dirty="0">
              <a:effectLst/>
              <a:latin typeface="Arial" panose="020B0604020202020204" pitchFamily="34" charset="0"/>
              <a:ea typeface="Arial" panose="020B0604020202020204" pitchFamily="34" charset="0"/>
            </a:endParaRPr>
          </a:p>
        </p:txBody>
      </p:sp>
      <p:sp>
        <p:nvSpPr>
          <p:cNvPr id="9" name="TextBox 8">
            <a:extLst>
              <a:ext uri="{FF2B5EF4-FFF2-40B4-BE49-F238E27FC236}">
                <a16:creationId xmlns:a16="http://schemas.microsoft.com/office/drawing/2014/main" id="{BD3C4250-3AD1-06BD-6F50-CC12601CAD0A}"/>
              </a:ext>
            </a:extLst>
          </p:cNvPr>
          <p:cNvSpPr txBox="1"/>
          <p:nvPr/>
        </p:nvSpPr>
        <p:spPr>
          <a:xfrm>
            <a:off x="5788404" y="103365"/>
            <a:ext cx="2231472" cy="5488105"/>
          </a:xfrm>
          <a:prstGeom prst="rect">
            <a:avLst/>
          </a:prstGeom>
          <a:noFill/>
        </p:spPr>
        <p:txBody>
          <a:bodyPr wrap="square">
            <a:spAutoFit/>
          </a:bodyPr>
          <a:lstStyle/>
          <a:p>
            <a:pPr>
              <a:lnSpc>
                <a:spcPct val="115000"/>
              </a:lnSpc>
              <a:spcBef>
                <a:spcPts val="1200"/>
              </a:spcBef>
              <a:spcAft>
                <a:spcPts val="1200"/>
              </a:spcAft>
              <a:buNone/>
            </a:pPr>
            <a:r>
              <a:rPr lang="el-GR" sz="1200" dirty="0">
                <a:effectLst/>
                <a:latin typeface="Arial" panose="020B0604020202020204" pitchFamily="34" charset="0"/>
                <a:ea typeface="Arial" panose="020B0604020202020204" pitchFamily="34" charset="0"/>
              </a:rPr>
              <a:t>Ανδριάνα Χ. (</a:t>
            </a:r>
            <a:r>
              <a:rPr lang="el-GR" sz="1200" dirty="0" err="1">
                <a:effectLst/>
                <a:latin typeface="Arial" panose="020B0604020202020204" pitchFamily="34" charset="0"/>
                <a:ea typeface="Arial" panose="020B0604020202020204" pitchFamily="34" charset="0"/>
              </a:rPr>
              <a:t>grade</a:t>
            </a:r>
            <a:r>
              <a:rPr lang="el-GR" sz="1200" dirty="0">
                <a:effectLst/>
                <a:latin typeface="Arial" panose="020B0604020202020204" pitchFamily="34" charset="0"/>
                <a:ea typeface="Arial" panose="020B0604020202020204" pitchFamily="34" charset="0"/>
              </a:rPr>
              <a:t> A-b2)</a:t>
            </a:r>
          </a:p>
          <a:p>
            <a:pPr>
              <a:lnSpc>
                <a:spcPct val="115000"/>
              </a:lnSpc>
              <a:spcBef>
                <a:spcPts val="1200"/>
              </a:spcBef>
              <a:spcAft>
                <a:spcPts val="1200"/>
              </a:spcAft>
              <a:buNone/>
            </a:pPr>
            <a:r>
              <a:rPr lang="el-GR" sz="1200" dirty="0">
                <a:effectLst/>
                <a:latin typeface="Arial" panose="020B0604020202020204" pitchFamily="34" charset="0"/>
                <a:ea typeface="Arial" panose="020B0604020202020204" pitchFamily="34" charset="0"/>
              </a:rPr>
              <a:t>Γιάννης Μ. (</a:t>
            </a:r>
            <a:r>
              <a:rPr lang="el-GR" sz="1200" dirty="0" err="1">
                <a:effectLst/>
                <a:latin typeface="Arial" panose="020B0604020202020204" pitchFamily="34" charset="0"/>
                <a:ea typeface="Arial" panose="020B0604020202020204" pitchFamily="34" charset="0"/>
              </a:rPr>
              <a:t>grade</a:t>
            </a:r>
            <a:r>
              <a:rPr lang="el-GR" sz="1200" dirty="0">
                <a:effectLst/>
                <a:latin typeface="Arial" panose="020B0604020202020204" pitchFamily="34" charset="0"/>
                <a:ea typeface="Arial" panose="020B0604020202020204" pitchFamily="34" charset="0"/>
              </a:rPr>
              <a:t> A- b2)</a:t>
            </a:r>
          </a:p>
          <a:p>
            <a:pPr>
              <a:lnSpc>
                <a:spcPct val="115000"/>
              </a:lnSpc>
              <a:spcBef>
                <a:spcPts val="1200"/>
              </a:spcBef>
              <a:spcAft>
                <a:spcPts val="1200"/>
              </a:spcAft>
              <a:buNone/>
            </a:pPr>
            <a:r>
              <a:rPr lang="el-GR" sz="1200" dirty="0">
                <a:effectLst/>
                <a:latin typeface="Arial" panose="020B0604020202020204" pitchFamily="34" charset="0"/>
                <a:ea typeface="Arial" panose="020B0604020202020204" pitchFamily="34" charset="0"/>
              </a:rPr>
              <a:t>Δήμητρα Λ. (</a:t>
            </a:r>
            <a:r>
              <a:rPr lang="el-GR" sz="1200" dirty="0" err="1">
                <a:effectLst/>
                <a:latin typeface="Arial" panose="020B0604020202020204" pitchFamily="34" charset="0"/>
                <a:ea typeface="Arial" panose="020B0604020202020204" pitchFamily="34" charset="0"/>
              </a:rPr>
              <a:t>grade</a:t>
            </a:r>
            <a:r>
              <a:rPr lang="el-GR" sz="1200" dirty="0">
                <a:effectLst/>
                <a:latin typeface="Arial" panose="020B0604020202020204" pitchFamily="34" charset="0"/>
                <a:ea typeface="Arial" panose="020B0604020202020204" pitchFamily="34" charset="0"/>
              </a:rPr>
              <a:t> C)</a:t>
            </a:r>
          </a:p>
          <a:p>
            <a:pPr>
              <a:lnSpc>
                <a:spcPct val="115000"/>
              </a:lnSpc>
              <a:spcBef>
                <a:spcPts val="1200"/>
              </a:spcBef>
              <a:spcAft>
                <a:spcPts val="1200"/>
              </a:spcAft>
              <a:buNone/>
            </a:pPr>
            <a:r>
              <a:rPr lang="el-GR" sz="1200" dirty="0">
                <a:effectLst/>
                <a:latin typeface="Arial" panose="020B0604020202020204" pitchFamily="34" charset="0"/>
                <a:ea typeface="Arial" panose="020B0604020202020204" pitchFamily="34" charset="0"/>
              </a:rPr>
              <a:t>Ευγενία Χ. (</a:t>
            </a:r>
            <a:r>
              <a:rPr lang="el-GR" sz="1200" dirty="0" err="1">
                <a:effectLst/>
                <a:latin typeface="Arial" panose="020B0604020202020204" pitchFamily="34" charset="0"/>
                <a:ea typeface="Arial" panose="020B0604020202020204" pitchFamily="34" charset="0"/>
              </a:rPr>
              <a:t>grade</a:t>
            </a:r>
            <a:r>
              <a:rPr lang="el-GR" sz="1200" dirty="0">
                <a:effectLst/>
                <a:latin typeface="Arial" panose="020B0604020202020204" pitchFamily="34" charset="0"/>
                <a:ea typeface="Arial" panose="020B0604020202020204" pitchFamily="34" charset="0"/>
              </a:rPr>
              <a:t> B)</a:t>
            </a:r>
          </a:p>
          <a:p>
            <a:pPr>
              <a:lnSpc>
                <a:spcPct val="115000"/>
              </a:lnSpc>
              <a:spcBef>
                <a:spcPts val="1200"/>
              </a:spcBef>
              <a:spcAft>
                <a:spcPts val="1200"/>
              </a:spcAft>
              <a:buNone/>
            </a:pPr>
            <a:r>
              <a:rPr lang="el-GR" sz="1200" dirty="0">
                <a:effectLst/>
                <a:latin typeface="Arial" panose="020B0604020202020204" pitchFamily="34" charset="0"/>
                <a:ea typeface="Arial" panose="020B0604020202020204" pitchFamily="34" charset="0"/>
              </a:rPr>
              <a:t>Παναγιώτης Τ. (</a:t>
            </a:r>
            <a:r>
              <a:rPr lang="el-GR" sz="1200" dirty="0" err="1">
                <a:effectLst/>
                <a:latin typeface="Arial" panose="020B0604020202020204" pitchFamily="34" charset="0"/>
                <a:ea typeface="Arial" panose="020B0604020202020204" pitchFamily="34" charset="0"/>
              </a:rPr>
              <a:t>grade</a:t>
            </a:r>
            <a:r>
              <a:rPr lang="el-GR" sz="1200" dirty="0">
                <a:effectLst/>
                <a:latin typeface="Arial" panose="020B0604020202020204" pitchFamily="34" charset="0"/>
                <a:ea typeface="Arial" panose="020B0604020202020204" pitchFamily="34" charset="0"/>
              </a:rPr>
              <a:t> A- b2)</a:t>
            </a:r>
          </a:p>
          <a:p>
            <a:pPr>
              <a:lnSpc>
                <a:spcPct val="115000"/>
              </a:lnSpc>
              <a:spcBef>
                <a:spcPts val="1200"/>
              </a:spcBef>
              <a:spcAft>
                <a:spcPts val="1200"/>
              </a:spcAft>
              <a:buNone/>
            </a:pPr>
            <a:r>
              <a:rPr lang="el-GR" sz="1200" dirty="0">
                <a:effectLst/>
                <a:latin typeface="Arial" panose="020B0604020202020204" pitchFamily="34" charset="0"/>
                <a:ea typeface="Arial" panose="020B0604020202020204" pitchFamily="34" charset="0"/>
              </a:rPr>
              <a:t>Χρύσα Π. (</a:t>
            </a:r>
            <a:r>
              <a:rPr lang="el-GR" sz="1200" dirty="0" err="1">
                <a:effectLst/>
                <a:latin typeface="Arial" panose="020B0604020202020204" pitchFamily="34" charset="0"/>
                <a:ea typeface="Arial" panose="020B0604020202020204" pitchFamily="34" charset="0"/>
              </a:rPr>
              <a:t>grade</a:t>
            </a:r>
            <a:r>
              <a:rPr lang="el-GR" sz="1200" dirty="0">
                <a:effectLst/>
                <a:latin typeface="Arial" panose="020B0604020202020204" pitchFamily="34" charset="0"/>
                <a:ea typeface="Arial" panose="020B0604020202020204" pitchFamily="34" charset="0"/>
              </a:rPr>
              <a:t> A- b2)</a:t>
            </a:r>
          </a:p>
          <a:p>
            <a:pPr>
              <a:lnSpc>
                <a:spcPct val="115000"/>
              </a:lnSpc>
              <a:spcBef>
                <a:spcPts val="1200"/>
              </a:spcBef>
              <a:spcAft>
                <a:spcPts val="1200"/>
              </a:spcAft>
              <a:buNone/>
            </a:pPr>
            <a:r>
              <a:rPr lang="el-GR" sz="1200" dirty="0">
                <a:effectLst/>
                <a:latin typeface="Arial" panose="020B0604020202020204" pitchFamily="34" charset="0"/>
                <a:ea typeface="Arial" panose="020B0604020202020204" pitchFamily="34" charset="0"/>
              </a:rPr>
              <a:t>Αντώνης Μ. (</a:t>
            </a:r>
            <a:r>
              <a:rPr lang="el-GR" sz="1200" dirty="0" err="1">
                <a:effectLst/>
                <a:latin typeface="Arial" panose="020B0604020202020204" pitchFamily="34" charset="0"/>
                <a:ea typeface="Arial" panose="020B0604020202020204" pitchFamily="34" charset="0"/>
              </a:rPr>
              <a:t>grade</a:t>
            </a:r>
            <a:r>
              <a:rPr lang="el-GR" sz="1200" dirty="0">
                <a:effectLst/>
                <a:latin typeface="Arial" panose="020B0604020202020204" pitchFamily="34" charset="0"/>
                <a:ea typeface="Arial" panose="020B0604020202020204" pitchFamily="34" charset="0"/>
              </a:rPr>
              <a:t> A- b2)</a:t>
            </a:r>
          </a:p>
          <a:p>
            <a:pPr>
              <a:lnSpc>
                <a:spcPct val="115000"/>
              </a:lnSpc>
              <a:spcBef>
                <a:spcPts val="1200"/>
              </a:spcBef>
              <a:spcAft>
                <a:spcPts val="1200"/>
              </a:spcAft>
              <a:buNone/>
            </a:pPr>
            <a:r>
              <a:rPr lang="el-GR" sz="1200" dirty="0">
                <a:effectLst/>
                <a:latin typeface="Arial" panose="020B0604020202020204" pitchFamily="34" charset="0"/>
                <a:ea typeface="Arial" panose="020B0604020202020204" pitchFamily="34" charset="0"/>
              </a:rPr>
              <a:t>Ορφέας Σ. (</a:t>
            </a:r>
            <a:r>
              <a:rPr lang="el-GR" sz="1200" dirty="0" err="1">
                <a:effectLst/>
                <a:latin typeface="Arial" panose="020B0604020202020204" pitchFamily="34" charset="0"/>
                <a:ea typeface="Arial" panose="020B0604020202020204" pitchFamily="34" charset="0"/>
              </a:rPr>
              <a:t>grade</a:t>
            </a:r>
            <a:r>
              <a:rPr lang="el-GR" sz="1200" dirty="0">
                <a:effectLst/>
                <a:latin typeface="Arial" panose="020B0604020202020204" pitchFamily="34" charset="0"/>
                <a:ea typeface="Arial" panose="020B0604020202020204" pitchFamily="34" charset="0"/>
              </a:rPr>
              <a:t> C)</a:t>
            </a:r>
          </a:p>
          <a:p>
            <a:pPr>
              <a:lnSpc>
                <a:spcPct val="115000"/>
              </a:lnSpc>
              <a:spcBef>
                <a:spcPts val="1200"/>
              </a:spcBef>
              <a:spcAft>
                <a:spcPts val="1200"/>
              </a:spcAft>
              <a:buNone/>
            </a:pPr>
            <a:r>
              <a:rPr lang="el-GR" sz="1200" b="1" dirty="0">
                <a:effectLst/>
                <a:latin typeface="Arial" panose="020B0604020202020204" pitchFamily="34" charset="0"/>
                <a:ea typeface="Arial" panose="020B0604020202020204" pitchFamily="34" charset="0"/>
              </a:rPr>
              <a:t>FCE b2</a:t>
            </a:r>
            <a:endParaRPr lang="el-GR" sz="1200" dirty="0">
              <a:effectLst/>
              <a:latin typeface="Arial" panose="020B0604020202020204" pitchFamily="34" charset="0"/>
              <a:ea typeface="Arial" panose="020B0604020202020204" pitchFamily="34" charset="0"/>
            </a:endParaRPr>
          </a:p>
          <a:p>
            <a:pPr>
              <a:lnSpc>
                <a:spcPct val="115000"/>
              </a:lnSpc>
              <a:spcBef>
                <a:spcPts val="1200"/>
              </a:spcBef>
              <a:spcAft>
                <a:spcPts val="1200"/>
              </a:spcAft>
              <a:buNone/>
            </a:pPr>
            <a:r>
              <a:rPr lang="el-GR" sz="1200" dirty="0">
                <a:effectLst/>
                <a:latin typeface="Arial" panose="020B0604020202020204" pitchFamily="34" charset="0"/>
                <a:ea typeface="Arial" panose="020B0604020202020204" pitchFamily="34" charset="0"/>
              </a:rPr>
              <a:t>Φίλιππος Κ.</a:t>
            </a:r>
          </a:p>
          <a:p>
            <a:pPr>
              <a:lnSpc>
                <a:spcPct val="115000"/>
              </a:lnSpc>
              <a:spcBef>
                <a:spcPts val="1200"/>
              </a:spcBef>
              <a:spcAft>
                <a:spcPts val="1200"/>
              </a:spcAft>
              <a:buNone/>
            </a:pPr>
            <a:r>
              <a:rPr lang="el-GR" sz="1200" dirty="0">
                <a:effectLst/>
                <a:latin typeface="Arial" panose="020B0604020202020204" pitchFamily="34" charset="0"/>
                <a:ea typeface="Arial" panose="020B0604020202020204" pitchFamily="34" charset="0"/>
              </a:rPr>
              <a:t>Δημήτρης Ο.</a:t>
            </a:r>
          </a:p>
        </p:txBody>
      </p:sp>
      <p:pic>
        <p:nvPicPr>
          <p:cNvPr id="3074" name="Picture 2" descr="Cambridge University Press - Psychology &amp; Psychiatry | Cambridge">
            <a:extLst>
              <a:ext uri="{FF2B5EF4-FFF2-40B4-BE49-F238E27FC236}">
                <a16:creationId xmlns:a16="http://schemas.microsoft.com/office/drawing/2014/main" id="{0782D637-351F-D321-493F-3CABE5D1EA3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58431" y="4714875"/>
            <a:ext cx="2143125" cy="2143125"/>
          </a:xfrm>
          <a:prstGeom prst="rect">
            <a:avLst/>
          </a:prstGeom>
          <a:noFill/>
          <a:extLst>
            <a:ext uri="{909E8E84-426E-40DD-AFC4-6F175D3DCCD1}">
              <a14:hiddenFill xmlns:a14="http://schemas.microsoft.com/office/drawing/2010/main">
                <a:solidFill>
                  <a:srgbClr val="FFFFFF"/>
                </a:solidFill>
              </a14:hiddenFill>
            </a:ext>
          </a:extLst>
        </p:spPr>
      </p:pic>
      <p:pic>
        <p:nvPicPr>
          <p:cNvPr id="11" name="Εικόνα 10" descr="Εικόνα που περιέχει κείμενο, έπιπλα, σχεδίαση, καρέκλα&#10;&#10;Το περιεχόμενο που δημιουργείται από AI ενδέχεται να είναι εσφαλμένο.">
            <a:extLst>
              <a:ext uri="{FF2B5EF4-FFF2-40B4-BE49-F238E27FC236}">
                <a16:creationId xmlns:a16="http://schemas.microsoft.com/office/drawing/2014/main" id="{E530D3C1-2F8D-9227-0CAF-6E054E904B5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94240" y="108745"/>
            <a:ext cx="2307316" cy="3354208"/>
          </a:xfrm>
          <a:prstGeom prst="rect">
            <a:avLst/>
          </a:prstGeom>
        </p:spPr>
      </p:pic>
    </p:spTree>
    <p:extLst>
      <p:ext uri="{BB962C8B-B14F-4D97-AF65-F5344CB8AC3E}">
        <p14:creationId xmlns:p14="http://schemas.microsoft.com/office/powerpoint/2010/main" val="12777447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23BDC85-FD08-8A2E-4F3B-F4772F510FFC}"/>
              </a:ext>
            </a:extLst>
          </p:cNvPr>
          <p:cNvSpPr txBox="1"/>
          <p:nvPr/>
        </p:nvSpPr>
        <p:spPr>
          <a:xfrm>
            <a:off x="85987" y="87933"/>
            <a:ext cx="2632046" cy="5394425"/>
          </a:xfrm>
          <a:prstGeom prst="rect">
            <a:avLst/>
          </a:prstGeom>
          <a:noFill/>
        </p:spPr>
        <p:txBody>
          <a:bodyPr wrap="square">
            <a:spAutoFit/>
          </a:bodyPr>
          <a:lstStyle/>
          <a:p>
            <a:pPr>
              <a:lnSpc>
                <a:spcPct val="115000"/>
              </a:lnSpc>
              <a:spcBef>
                <a:spcPts val="1200"/>
              </a:spcBef>
              <a:spcAft>
                <a:spcPts val="1200"/>
              </a:spcAft>
              <a:buNone/>
            </a:pPr>
            <a:r>
              <a:rPr lang="el-GR" sz="1800" b="1" i="1" u="sng" dirty="0" err="1">
                <a:effectLst/>
                <a:latin typeface="Arial" panose="020B0604020202020204" pitchFamily="34" charset="0"/>
                <a:ea typeface="Arial" panose="020B0604020202020204" pitchFamily="34" charset="0"/>
              </a:rPr>
              <a:t>Michigan</a:t>
            </a:r>
            <a:r>
              <a:rPr lang="el-GR" sz="1800" b="1" i="1" u="sng" dirty="0">
                <a:effectLst/>
                <a:latin typeface="Arial" panose="020B0604020202020204" pitchFamily="34" charset="0"/>
                <a:ea typeface="Arial" panose="020B0604020202020204" pitchFamily="34" charset="0"/>
              </a:rPr>
              <a:t> </a:t>
            </a:r>
            <a:r>
              <a:rPr lang="el-GR" sz="1800" b="1" i="1" u="sng" dirty="0" err="1">
                <a:effectLst/>
                <a:latin typeface="Arial" panose="020B0604020202020204" pitchFamily="34" charset="0"/>
                <a:ea typeface="Arial" panose="020B0604020202020204" pitchFamily="34" charset="0"/>
              </a:rPr>
              <a:t>University</a:t>
            </a:r>
            <a:r>
              <a:rPr lang="el-GR" sz="1800" b="1" i="1" u="sng" dirty="0">
                <a:effectLst/>
                <a:latin typeface="Arial" panose="020B0604020202020204" pitchFamily="34" charset="0"/>
                <a:ea typeface="Arial" panose="020B0604020202020204" pitchFamily="34" charset="0"/>
              </a:rPr>
              <a:t> </a:t>
            </a:r>
            <a:endParaRPr lang="el-GR" sz="1800" dirty="0">
              <a:effectLst/>
              <a:latin typeface="Arial" panose="020B0604020202020204" pitchFamily="34" charset="0"/>
              <a:ea typeface="Arial" panose="020B0604020202020204" pitchFamily="34" charset="0"/>
            </a:endParaRPr>
          </a:p>
          <a:p>
            <a:pPr>
              <a:lnSpc>
                <a:spcPct val="115000"/>
              </a:lnSpc>
              <a:spcBef>
                <a:spcPts val="1200"/>
              </a:spcBef>
              <a:spcAft>
                <a:spcPts val="1200"/>
              </a:spcAft>
              <a:buNone/>
            </a:pPr>
            <a:r>
              <a:rPr lang="el-GR" sz="1800" b="1" dirty="0">
                <a:effectLst/>
                <a:latin typeface="Arial" panose="020B0604020202020204" pitchFamily="34" charset="0"/>
                <a:ea typeface="Arial" panose="020B0604020202020204" pitchFamily="34" charset="0"/>
              </a:rPr>
              <a:t>ECCE B2</a:t>
            </a:r>
            <a:endParaRPr lang="el-GR" sz="1800" dirty="0">
              <a:effectLst/>
              <a:latin typeface="Arial" panose="020B0604020202020204" pitchFamily="34" charset="0"/>
              <a:ea typeface="Arial" panose="020B0604020202020204" pitchFamily="34" charset="0"/>
            </a:endParaRPr>
          </a:p>
          <a:p>
            <a:pPr>
              <a:lnSpc>
                <a:spcPct val="115000"/>
              </a:lnSpc>
              <a:spcBef>
                <a:spcPts val="1200"/>
              </a:spcBef>
              <a:spcAft>
                <a:spcPts val="1200"/>
              </a:spcAft>
              <a:buNone/>
            </a:pPr>
            <a:r>
              <a:rPr lang="el-GR" sz="1800" dirty="0">
                <a:effectLst/>
                <a:latin typeface="Arial" panose="020B0604020202020204" pitchFamily="34" charset="0"/>
                <a:ea typeface="Arial" panose="020B0604020202020204" pitchFamily="34" charset="0"/>
              </a:rPr>
              <a:t>Ηλιάνα Γ.</a:t>
            </a:r>
          </a:p>
          <a:p>
            <a:pPr>
              <a:lnSpc>
                <a:spcPct val="115000"/>
              </a:lnSpc>
              <a:spcBef>
                <a:spcPts val="1200"/>
              </a:spcBef>
              <a:spcAft>
                <a:spcPts val="1200"/>
              </a:spcAft>
              <a:buNone/>
            </a:pPr>
            <a:r>
              <a:rPr lang="el-GR" sz="1800" dirty="0">
                <a:effectLst/>
                <a:latin typeface="Arial" panose="020B0604020202020204" pitchFamily="34" charset="0"/>
                <a:ea typeface="Arial" panose="020B0604020202020204" pitchFamily="34" charset="0"/>
              </a:rPr>
              <a:t>Κωνσταντίνος Α.</a:t>
            </a:r>
          </a:p>
          <a:p>
            <a:pPr>
              <a:lnSpc>
                <a:spcPct val="115000"/>
              </a:lnSpc>
              <a:spcBef>
                <a:spcPts val="1200"/>
              </a:spcBef>
              <a:spcAft>
                <a:spcPts val="1200"/>
              </a:spcAft>
              <a:buNone/>
            </a:pPr>
            <a:r>
              <a:rPr lang="el-GR" sz="1800" dirty="0">
                <a:effectLst/>
                <a:latin typeface="Arial" panose="020B0604020202020204" pitchFamily="34" charset="0"/>
                <a:ea typeface="Arial" panose="020B0604020202020204" pitchFamily="34" charset="0"/>
              </a:rPr>
              <a:t>Κωνσταντίνος Σ.</a:t>
            </a:r>
          </a:p>
          <a:p>
            <a:pPr>
              <a:lnSpc>
                <a:spcPct val="115000"/>
              </a:lnSpc>
              <a:spcBef>
                <a:spcPts val="1200"/>
              </a:spcBef>
              <a:spcAft>
                <a:spcPts val="1200"/>
              </a:spcAft>
              <a:buNone/>
            </a:pPr>
            <a:r>
              <a:rPr lang="el-GR" sz="1800" dirty="0">
                <a:effectLst/>
                <a:latin typeface="Arial" panose="020B0604020202020204" pitchFamily="34" charset="0"/>
                <a:ea typeface="Arial" panose="020B0604020202020204" pitchFamily="34" charset="0"/>
              </a:rPr>
              <a:t>Δημήτρης Ο.</a:t>
            </a:r>
          </a:p>
          <a:p>
            <a:pPr>
              <a:lnSpc>
                <a:spcPct val="115000"/>
              </a:lnSpc>
              <a:spcBef>
                <a:spcPts val="1200"/>
              </a:spcBef>
              <a:spcAft>
                <a:spcPts val="1200"/>
              </a:spcAft>
              <a:buNone/>
            </a:pPr>
            <a:r>
              <a:rPr lang="el-GR" sz="1800" dirty="0">
                <a:effectLst/>
                <a:latin typeface="Arial" panose="020B0604020202020204" pitchFamily="34" charset="0"/>
                <a:ea typeface="Arial" panose="020B0604020202020204" pitchFamily="34" charset="0"/>
              </a:rPr>
              <a:t>Χριστίνα Γ.</a:t>
            </a:r>
          </a:p>
          <a:p>
            <a:pPr>
              <a:lnSpc>
                <a:spcPct val="115000"/>
              </a:lnSpc>
              <a:spcBef>
                <a:spcPts val="1200"/>
              </a:spcBef>
              <a:spcAft>
                <a:spcPts val="1200"/>
              </a:spcAft>
              <a:buNone/>
            </a:pPr>
            <a:r>
              <a:rPr lang="el-GR" sz="1800" dirty="0">
                <a:effectLst/>
                <a:latin typeface="Arial" panose="020B0604020202020204" pitchFamily="34" charset="0"/>
                <a:ea typeface="Arial" panose="020B0604020202020204" pitchFamily="34" charset="0"/>
              </a:rPr>
              <a:t>Γεωργία Τ.</a:t>
            </a:r>
          </a:p>
          <a:p>
            <a:pPr>
              <a:lnSpc>
                <a:spcPct val="115000"/>
              </a:lnSpc>
              <a:spcBef>
                <a:spcPts val="1200"/>
              </a:spcBef>
              <a:spcAft>
                <a:spcPts val="1200"/>
              </a:spcAft>
              <a:buNone/>
            </a:pPr>
            <a:r>
              <a:rPr lang="el-GR" sz="1800" dirty="0">
                <a:effectLst/>
                <a:latin typeface="Arial" panose="020B0604020202020204" pitchFamily="34" charset="0"/>
                <a:ea typeface="Arial" panose="020B0604020202020204" pitchFamily="34" charset="0"/>
              </a:rPr>
              <a:t>Γεράσιμος Γ.</a:t>
            </a:r>
          </a:p>
        </p:txBody>
      </p:sp>
      <p:sp>
        <p:nvSpPr>
          <p:cNvPr id="7" name="TextBox 6">
            <a:extLst>
              <a:ext uri="{FF2B5EF4-FFF2-40B4-BE49-F238E27FC236}">
                <a16:creationId xmlns:a16="http://schemas.microsoft.com/office/drawing/2014/main" id="{53C8BEC1-F444-E69C-F99B-C5E5CF3D8341}"/>
              </a:ext>
            </a:extLst>
          </p:cNvPr>
          <p:cNvSpPr txBox="1"/>
          <p:nvPr/>
        </p:nvSpPr>
        <p:spPr>
          <a:xfrm>
            <a:off x="7283741" y="487833"/>
            <a:ext cx="2388765" cy="6020751"/>
          </a:xfrm>
          <a:prstGeom prst="rect">
            <a:avLst/>
          </a:prstGeom>
          <a:noFill/>
        </p:spPr>
        <p:txBody>
          <a:bodyPr wrap="square">
            <a:spAutoFit/>
          </a:bodyPr>
          <a:lstStyle/>
          <a:p>
            <a:pPr>
              <a:lnSpc>
                <a:spcPct val="115000"/>
              </a:lnSpc>
              <a:spcBef>
                <a:spcPts val="1200"/>
              </a:spcBef>
              <a:spcAft>
                <a:spcPts val="1200"/>
              </a:spcAft>
              <a:buNone/>
            </a:pPr>
            <a:r>
              <a:rPr lang="el-GR" sz="1800" b="1" dirty="0">
                <a:effectLst/>
                <a:latin typeface="Arial" panose="020B0604020202020204" pitchFamily="34" charset="0"/>
                <a:ea typeface="Arial" panose="020B0604020202020204" pitchFamily="34" charset="0"/>
              </a:rPr>
              <a:t>ECPE C2</a:t>
            </a:r>
            <a:endParaRPr lang="el-GR" sz="1800" dirty="0">
              <a:effectLst/>
              <a:latin typeface="Arial" panose="020B0604020202020204" pitchFamily="34" charset="0"/>
              <a:ea typeface="Arial" panose="020B0604020202020204" pitchFamily="34" charset="0"/>
            </a:endParaRPr>
          </a:p>
          <a:p>
            <a:pPr>
              <a:lnSpc>
                <a:spcPct val="115000"/>
              </a:lnSpc>
              <a:spcBef>
                <a:spcPts val="1200"/>
              </a:spcBef>
              <a:spcAft>
                <a:spcPts val="1200"/>
              </a:spcAft>
              <a:buNone/>
            </a:pPr>
            <a:r>
              <a:rPr lang="el-GR" sz="1800" dirty="0">
                <a:effectLst/>
                <a:latin typeface="Arial" panose="020B0604020202020204" pitchFamily="34" charset="0"/>
                <a:ea typeface="Arial" panose="020B0604020202020204" pitchFamily="34" charset="0"/>
              </a:rPr>
              <a:t>Νικόλας Χ.</a:t>
            </a:r>
          </a:p>
          <a:p>
            <a:pPr>
              <a:lnSpc>
                <a:spcPct val="115000"/>
              </a:lnSpc>
              <a:spcBef>
                <a:spcPts val="1200"/>
              </a:spcBef>
              <a:spcAft>
                <a:spcPts val="1200"/>
              </a:spcAft>
              <a:buNone/>
            </a:pPr>
            <a:r>
              <a:rPr lang="el-GR" sz="1800" dirty="0">
                <a:effectLst/>
                <a:latin typeface="Arial" panose="020B0604020202020204" pitchFamily="34" charset="0"/>
                <a:ea typeface="Arial" panose="020B0604020202020204" pitchFamily="34" charset="0"/>
              </a:rPr>
              <a:t>Δημήτρης Σ.</a:t>
            </a:r>
          </a:p>
          <a:p>
            <a:pPr>
              <a:lnSpc>
                <a:spcPct val="115000"/>
              </a:lnSpc>
              <a:spcBef>
                <a:spcPts val="1200"/>
              </a:spcBef>
              <a:spcAft>
                <a:spcPts val="1200"/>
              </a:spcAft>
              <a:buNone/>
            </a:pPr>
            <a:r>
              <a:rPr lang="el-GR" sz="1800" dirty="0">
                <a:effectLst/>
                <a:latin typeface="Arial" panose="020B0604020202020204" pitchFamily="34" charset="0"/>
                <a:ea typeface="Arial" panose="020B0604020202020204" pitchFamily="34" charset="0"/>
              </a:rPr>
              <a:t>Κατερίνα Γ.</a:t>
            </a:r>
          </a:p>
          <a:p>
            <a:pPr>
              <a:lnSpc>
                <a:spcPct val="115000"/>
              </a:lnSpc>
              <a:spcBef>
                <a:spcPts val="1200"/>
              </a:spcBef>
              <a:spcAft>
                <a:spcPts val="1200"/>
              </a:spcAft>
              <a:buNone/>
            </a:pPr>
            <a:r>
              <a:rPr lang="el-GR" sz="1800" dirty="0">
                <a:effectLst/>
                <a:latin typeface="Arial" panose="020B0604020202020204" pitchFamily="34" charset="0"/>
                <a:ea typeface="Arial" panose="020B0604020202020204" pitchFamily="34" charset="0"/>
              </a:rPr>
              <a:t>Μαρία Π.</a:t>
            </a:r>
          </a:p>
          <a:p>
            <a:pPr>
              <a:lnSpc>
                <a:spcPct val="115000"/>
              </a:lnSpc>
              <a:spcBef>
                <a:spcPts val="1200"/>
              </a:spcBef>
              <a:spcAft>
                <a:spcPts val="1200"/>
              </a:spcAft>
              <a:buNone/>
            </a:pPr>
            <a:r>
              <a:rPr lang="el-GR" sz="1800" dirty="0">
                <a:effectLst/>
                <a:latin typeface="Arial" panose="020B0604020202020204" pitchFamily="34" charset="0"/>
                <a:ea typeface="Arial" panose="020B0604020202020204" pitchFamily="34" charset="0"/>
              </a:rPr>
              <a:t>Πέτρος Μ.</a:t>
            </a:r>
          </a:p>
          <a:p>
            <a:pPr>
              <a:lnSpc>
                <a:spcPct val="115000"/>
              </a:lnSpc>
              <a:spcBef>
                <a:spcPts val="1200"/>
              </a:spcBef>
              <a:spcAft>
                <a:spcPts val="1200"/>
              </a:spcAft>
              <a:buNone/>
            </a:pPr>
            <a:r>
              <a:rPr lang="el-GR" sz="1800" dirty="0">
                <a:effectLst/>
                <a:latin typeface="Arial" panose="020B0604020202020204" pitchFamily="34" charset="0"/>
                <a:ea typeface="Arial" panose="020B0604020202020204" pitchFamily="34" charset="0"/>
              </a:rPr>
              <a:t>Ευδοξία Μ.</a:t>
            </a:r>
          </a:p>
          <a:p>
            <a:pPr>
              <a:lnSpc>
                <a:spcPct val="115000"/>
              </a:lnSpc>
              <a:spcBef>
                <a:spcPts val="1200"/>
              </a:spcBef>
              <a:spcAft>
                <a:spcPts val="1200"/>
              </a:spcAft>
              <a:buNone/>
            </a:pPr>
            <a:r>
              <a:rPr lang="el-GR" sz="1800" dirty="0">
                <a:effectLst/>
                <a:latin typeface="Arial" panose="020B0604020202020204" pitchFamily="34" charset="0"/>
                <a:ea typeface="Arial" panose="020B0604020202020204" pitchFamily="34" charset="0"/>
              </a:rPr>
              <a:t>Κωνσταντίνος Β.</a:t>
            </a:r>
          </a:p>
          <a:p>
            <a:pPr>
              <a:lnSpc>
                <a:spcPct val="115000"/>
              </a:lnSpc>
              <a:spcBef>
                <a:spcPts val="1200"/>
              </a:spcBef>
              <a:spcAft>
                <a:spcPts val="1200"/>
              </a:spcAft>
              <a:buNone/>
            </a:pPr>
            <a:r>
              <a:rPr lang="el-GR" sz="1800" dirty="0">
                <a:effectLst/>
                <a:latin typeface="Arial" panose="020B0604020202020204" pitchFamily="34" charset="0"/>
                <a:ea typeface="Arial" panose="020B0604020202020204" pitchFamily="34" charset="0"/>
              </a:rPr>
              <a:t>Κωνσταντίνος Π. </a:t>
            </a:r>
          </a:p>
          <a:p>
            <a:pPr>
              <a:lnSpc>
                <a:spcPct val="115000"/>
              </a:lnSpc>
              <a:spcBef>
                <a:spcPts val="1200"/>
              </a:spcBef>
              <a:spcAft>
                <a:spcPts val="1200"/>
              </a:spcAft>
              <a:buNone/>
            </a:pPr>
            <a:r>
              <a:rPr lang="el-GR" sz="1800" dirty="0">
                <a:effectLst/>
                <a:latin typeface="Arial" panose="020B0604020202020204" pitchFamily="34" charset="0"/>
                <a:ea typeface="Arial" panose="020B0604020202020204" pitchFamily="34" charset="0"/>
              </a:rPr>
              <a:t>Πάρης Μ.</a:t>
            </a:r>
          </a:p>
        </p:txBody>
      </p:sp>
      <p:pic>
        <p:nvPicPr>
          <p:cNvPr id="13" name="Εικόνα 12" descr="Εικόνα που περιέχει ζωγραφιά, σκίτσο/σχέδιο, καρτούν, εικονογράφηση&#10;&#10;Το περιεχόμενο που δημιουργείται από AI ενδέχεται να είναι εσφαλμένο.">
            <a:extLst>
              <a:ext uri="{FF2B5EF4-FFF2-40B4-BE49-F238E27FC236}">
                <a16:creationId xmlns:a16="http://schemas.microsoft.com/office/drawing/2014/main" id="{54C1AC90-D3F6-1431-051B-8446F63348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24763" y="4993676"/>
            <a:ext cx="2381250" cy="1914525"/>
          </a:xfrm>
          <a:prstGeom prst="rect">
            <a:avLst/>
          </a:prstGeom>
        </p:spPr>
      </p:pic>
      <p:pic>
        <p:nvPicPr>
          <p:cNvPr id="15" name="Εικόνα 14" descr="Εικόνα που περιέχει καρτούν, παιδική τέχνη, clipart&#10;&#10;Το περιεχόμενο που δημιουργείται από AI ενδέχεται να είναι εσφαλμένο.">
            <a:extLst>
              <a:ext uri="{FF2B5EF4-FFF2-40B4-BE49-F238E27FC236}">
                <a16:creationId xmlns:a16="http://schemas.microsoft.com/office/drawing/2014/main" id="{5773E5E0-5A31-FC40-5FF4-4B7776D1A3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72848" y="3807814"/>
            <a:ext cx="2143125" cy="2143125"/>
          </a:xfrm>
          <a:prstGeom prst="rect">
            <a:avLst/>
          </a:prstGeom>
        </p:spPr>
      </p:pic>
    </p:spTree>
    <p:extLst>
      <p:ext uri="{BB962C8B-B14F-4D97-AF65-F5344CB8AC3E}">
        <p14:creationId xmlns:p14="http://schemas.microsoft.com/office/powerpoint/2010/main" val="41240129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BCA7A6E-A1B2-8CDA-0B04-08F21A5F59F0}"/>
              </a:ext>
            </a:extLst>
          </p:cNvPr>
          <p:cNvSpPr txBox="1"/>
          <p:nvPr/>
        </p:nvSpPr>
        <p:spPr>
          <a:xfrm>
            <a:off x="804672" y="975361"/>
            <a:ext cx="5925312" cy="4064000"/>
          </a:xfrm>
          <a:prstGeom prst="rect">
            <a:avLst/>
          </a:prstGeom>
        </p:spPr>
        <p:txBody>
          <a:bodyPr vert="horz" lIns="91440" tIns="45720" rIns="91440" bIns="45720" numCol="2" rtlCol="0">
            <a:noAutofit/>
          </a:bodyPr>
          <a:lstStyle/>
          <a:p>
            <a:pPr indent="-228600" defTabSz="914400">
              <a:lnSpc>
                <a:spcPct val="90000"/>
              </a:lnSpc>
              <a:spcBef>
                <a:spcPts val="1000"/>
              </a:spcBef>
              <a:spcAft>
                <a:spcPts val="1200"/>
              </a:spcAft>
              <a:buClr>
                <a:schemeClr val="accent2"/>
              </a:buClr>
              <a:buFont typeface="Arial" panose="020B0604020202020204" pitchFamily="34" charset="0"/>
              <a:buChar char="•"/>
            </a:pPr>
            <a:r>
              <a:rPr lang="en-US" sz="1200" b="1" dirty="0">
                <a:solidFill>
                  <a:schemeClr val="tx1">
                    <a:lumMod val="85000"/>
                    <a:lumOff val="15000"/>
                  </a:schemeClr>
                </a:solidFill>
                <a:effectLst/>
              </a:rPr>
              <a:t>ABLE B2</a:t>
            </a:r>
            <a:endParaRPr lang="en-US" sz="1200" dirty="0">
              <a:solidFill>
                <a:schemeClr val="tx1">
                  <a:lumMod val="85000"/>
                  <a:lumOff val="15000"/>
                </a:schemeClr>
              </a:solidFill>
              <a:effectLst/>
            </a:endParaRPr>
          </a:p>
          <a:p>
            <a:pPr indent="-228600" defTabSz="914400">
              <a:lnSpc>
                <a:spcPct val="90000"/>
              </a:lnSpc>
              <a:spcBef>
                <a:spcPts val="1000"/>
              </a:spcBef>
              <a:spcAft>
                <a:spcPts val="1200"/>
              </a:spcAft>
              <a:buClr>
                <a:schemeClr val="accent2"/>
              </a:buClr>
              <a:buFont typeface="Arial" panose="020B0604020202020204" pitchFamily="34" charset="0"/>
              <a:buChar char="•"/>
            </a:pPr>
            <a:r>
              <a:rPr lang="en-US" sz="1200" dirty="0" err="1">
                <a:solidFill>
                  <a:schemeClr val="tx1">
                    <a:lumMod val="85000"/>
                    <a:lumOff val="15000"/>
                  </a:schemeClr>
                </a:solidFill>
                <a:effectLst/>
              </a:rPr>
              <a:t>Χρήστος</a:t>
            </a:r>
            <a:r>
              <a:rPr lang="en-US" sz="1200" dirty="0">
                <a:solidFill>
                  <a:schemeClr val="tx1">
                    <a:lumMod val="85000"/>
                    <a:lumOff val="15000"/>
                  </a:schemeClr>
                </a:solidFill>
                <a:effectLst/>
              </a:rPr>
              <a:t> Κ.</a:t>
            </a:r>
          </a:p>
          <a:p>
            <a:pPr indent="-228600" defTabSz="914400">
              <a:lnSpc>
                <a:spcPct val="90000"/>
              </a:lnSpc>
              <a:spcBef>
                <a:spcPts val="1000"/>
              </a:spcBef>
              <a:spcAft>
                <a:spcPts val="1200"/>
              </a:spcAft>
              <a:buClr>
                <a:schemeClr val="accent2"/>
              </a:buClr>
              <a:buFont typeface="Arial" panose="020B0604020202020204" pitchFamily="34" charset="0"/>
              <a:buChar char="•"/>
            </a:pPr>
            <a:r>
              <a:rPr lang="en-US" sz="1200" dirty="0" err="1">
                <a:solidFill>
                  <a:schemeClr val="tx1">
                    <a:lumMod val="85000"/>
                    <a:lumOff val="15000"/>
                  </a:schemeClr>
                </a:solidFill>
                <a:effectLst/>
              </a:rPr>
              <a:t>Πέννυ</a:t>
            </a:r>
            <a:r>
              <a:rPr lang="en-US" sz="1200" dirty="0">
                <a:solidFill>
                  <a:schemeClr val="tx1">
                    <a:lumMod val="85000"/>
                    <a:lumOff val="15000"/>
                  </a:schemeClr>
                </a:solidFill>
                <a:effectLst/>
              </a:rPr>
              <a:t> Ρ.</a:t>
            </a:r>
          </a:p>
          <a:p>
            <a:pPr indent="-228600" defTabSz="914400">
              <a:lnSpc>
                <a:spcPct val="90000"/>
              </a:lnSpc>
              <a:spcBef>
                <a:spcPts val="1000"/>
              </a:spcBef>
              <a:spcAft>
                <a:spcPts val="1200"/>
              </a:spcAft>
              <a:buClr>
                <a:schemeClr val="accent2"/>
              </a:buClr>
              <a:buFont typeface="Arial" panose="020B0604020202020204" pitchFamily="34" charset="0"/>
              <a:buChar char="•"/>
            </a:pPr>
            <a:r>
              <a:rPr lang="en-US" sz="1200" dirty="0" err="1">
                <a:solidFill>
                  <a:schemeClr val="tx1">
                    <a:lumMod val="85000"/>
                    <a:lumOff val="15000"/>
                  </a:schemeClr>
                </a:solidFill>
                <a:effectLst/>
              </a:rPr>
              <a:t>Δημήτρης</a:t>
            </a:r>
            <a:r>
              <a:rPr lang="en-US" sz="1200" dirty="0">
                <a:solidFill>
                  <a:schemeClr val="tx1">
                    <a:lumMod val="85000"/>
                    <a:lumOff val="15000"/>
                  </a:schemeClr>
                </a:solidFill>
                <a:effectLst/>
              </a:rPr>
              <a:t> Μ.</a:t>
            </a:r>
          </a:p>
          <a:p>
            <a:pPr indent="-228600" defTabSz="914400">
              <a:lnSpc>
                <a:spcPct val="90000"/>
              </a:lnSpc>
              <a:spcBef>
                <a:spcPts val="1000"/>
              </a:spcBef>
              <a:spcAft>
                <a:spcPts val="1200"/>
              </a:spcAft>
              <a:buClr>
                <a:schemeClr val="accent2"/>
              </a:buClr>
              <a:buFont typeface="Arial" panose="020B0604020202020204" pitchFamily="34" charset="0"/>
              <a:buChar char="•"/>
            </a:pPr>
            <a:r>
              <a:rPr lang="en-US" sz="1200" dirty="0" err="1">
                <a:solidFill>
                  <a:schemeClr val="tx1">
                    <a:lumMod val="85000"/>
                    <a:lumOff val="15000"/>
                  </a:schemeClr>
                </a:solidFill>
                <a:effectLst/>
              </a:rPr>
              <a:t>Στ</a:t>
            </a:r>
            <a:r>
              <a:rPr lang="en-US" sz="1200" dirty="0">
                <a:solidFill>
                  <a:schemeClr val="tx1">
                    <a:lumMod val="85000"/>
                    <a:lumOff val="15000"/>
                  </a:schemeClr>
                </a:solidFill>
                <a:effectLst/>
              </a:rPr>
              <a:t>αυρίνα Α.</a:t>
            </a:r>
          </a:p>
          <a:p>
            <a:pPr indent="-228600" defTabSz="914400">
              <a:lnSpc>
                <a:spcPct val="90000"/>
              </a:lnSpc>
              <a:spcBef>
                <a:spcPts val="1000"/>
              </a:spcBef>
              <a:spcAft>
                <a:spcPts val="1200"/>
              </a:spcAft>
              <a:buClr>
                <a:schemeClr val="accent2"/>
              </a:buClr>
              <a:buFont typeface="Arial" panose="020B0604020202020204" pitchFamily="34" charset="0"/>
              <a:buChar char="•"/>
            </a:pPr>
            <a:r>
              <a:rPr lang="en-US" sz="1200" b="1" dirty="0">
                <a:solidFill>
                  <a:schemeClr val="tx1">
                    <a:lumMod val="85000"/>
                    <a:lumOff val="15000"/>
                  </a:schemeClr>
                </a:solidFill>
                <a:effectLst/>
              </a:rPr>
              <a:t>ALCE C2</a:t>
            </a:r>
            <a:endParaRPr lang="en-US" sz="1200" b="1" dirty="0">
              <a:solidFill>
                <a:schemeClr val="tx1">
                  <a:lumMod val="85000"/>
                  <a:lumOff val="15000"/>
                </a:schemeClr>
              </a:solidFill>
            </a:endParaRPr>
          </a:p>
          <a:p>
            <a:pPr indent="-228600" defTabSz="914400">
              <a:lnSpc>
                <a:spcPct val="90000"/>
              </a:lnSpc>
              <a:spcBef>
                <a:spcPts val="1000"/>
              </a:spcBef>
              <a:spcAft>
                <a:spcPts val="1200"/>
              </a:spcAft>
              <a:buClr>
                <a:schemeClr val="accent2"/>
              </a:buClr>
              <a:buFont typeface="Arial" panose="020B0604020202020204" pitchFamily="34" charset="0"/>
              <a:buChar char="•"/>
            </a:pPr>
            <a:r>
              <a:rPr lang="en-US" sz="1200" dirty="0">
                <a:solidFill>
                  <a:schemeClr val="tx1">
                    <a:lumMod val="85000"/>
                    <a:lumOff val="15000"/>
                  </a:schemeClr>
                </a:solidFill>
                <a:effectLst/>
              </a:rPr>
              <a:t>Μα</a:t>
            </a:r>
            <a:r>
              <a:rPr lang="en-US" sz="1200" dirty="0" err="1">
                <a:solidFill>
                  <a:schemeClr val="tx1">
                    <a:lumMod val="85000"/>
                    <a:lumOff val="15000"/>
                  </a:schemeClr>
                </a:solidFill>
                <a:effectLst/>
              </a:rPr>
              <a:t>ρίνος</a:t>
            </a:r>
            <a:r>
              <a:rPr lang="en-US" sz="1200" dirty="0">
                <a:solidFill>
                  <a:schemeClr val="tx1">
                    <a:lumMod val="85000"/>
                    <a:lumOff val="15000"/>
                  </a:schemeClr>
                </a:solidFill>
                <a:effectLst/>
              </a:rPr>
              <a:t> Κ.</a:t>
            </a:r>
          </a:p>
          <a:p>
            <a:pPr indent="-228600" defTabSz="914400">
              <a:lnSpc>
                <a:spcPct val="90000"/>
              </a:lnSpc>
              <a:spcBef>
                <a:spcPts val="1000"/>
              </a:spcBef>
              <a:spcAft>
                <a:spcPts val="1200"/>
              </a:spcAft>
              <a:buClr>
                <a:schemeClr val="accent2"/>
              </a:buClr>
              <a:buFont typeface="Arial" panose="020B0604020202020204" pitchFamily="34" charset="0"/>
              <a:buChar char="•"/>
            </a:pPr>
            <a:r>
              <a:rPr lang="en-US" sz="1200" dirty="0" err="1">
                <a:solidFill>
                  <a:schemeClr val="tx1">
                    <a:lumMod val="85000"/>
                    <a:lumOff val="15000"/>
                  </a:schemeClr>
                </a:solidFill>
                <a:effectLst/>
              </a:rPr>
              <a:t>Μάνθος</a:t>
            </a:r>
            <a:r>
              <a:rPr lang="en-US" sz="1200" dirty="0">
                <a:solidFill>
                  <a:schemeClr val="tx1">
                    <a:lumMod val="85000"/>
                    <a:lumOff val="15000"/>
                  </a:schemeClr>
                </a:solidFill>
                <a:effectLst/>
              </a:rPr>
              <a:t> Χ.</a:t>
            </a:r>
          </a:p>
          <a:p>
            <a:pPr indent="-228600" defTabSz="914400">
              <a:lnSpc>
                <a:spcPct val="90000"/>
              </a:lnSpc>
              <a:spcBef>
                <a:spcPts val="1000"/>
              </a:spcBef>
              <a:spcAft>
                <a:spcPts val="1200"/>
              </a:spcAft>
              <a:buClr>
                <a:schemeClr val="accent2"/>
              </a:buClr>
              <a:buFont typeface="Arial" panose="020B0604020202020204" pitchFamily="34" charset="0"/>
              <a:buChar char="•"/>
            </a:pPr>
            <a:r>
              <a:rPr lang="en-US" sz="1200" dirty="0" err="1">
                <a:solidFill>
                  <a:schemeClr val="tx1">
                    <a:lumMod val="85000"/>
                    <a:lumOff val="15000"/>
                  </a:schemeClr>
                </a:solidFill>
                <a:effectLst/>
              </a:rPr>
              <a:t>Τάκης</a:t>
            </a:r>
            <a:r>
              <a:rPr lang="en-US" sz="1200" dirty="0">
                <a:solidFill>
                  <a:schemeClr val="tx1">
                    <a:lumMod val="85000"/>
                    <a:lumOff val="15000"/>
                  </a:schemeClr>
                </a:solidFill>
                <a:effectLst/>
              </a:rPr>
              <a:t>    Κ.</a:t>
            </a:r>
          </a:p>
          <a:p>
            <a:pPr indent="-228600" defTabSz="914400">
              <a:lnSpc>
                <a:spcPct val="90000"/>
              </a:lnSpc>
              <a:spcBef>
                <a:spcPts val="1000"/>
              </a:spcBef>
              <a:spcAft>
                <a:spcPts val="1200"/>
              </a:spcAft>
              <a:buClr>
                <a:schemeClr val="accent2"/>
              </a:buClr>
              <a:buFont typeface="Arial" panose="020B0604020202020204" pitchFamily="34" charset="0"/>
              <a:buChar char="•"/>
            </a:pPr>
            <a:endParaRPr lang="en-US" sz="1200" dirty="0">
              <a:solidFill>
                <a:schemeClr val="tx1">
                  <a:lumMod val="85000"/>
                  <a:lumOff val="15000"/>
                </a:schemeClr>
              </a:solidFill>
            </a:endParaRPr>
          </a:p>
          <a:p>
            <a:pPr indent="-228600" defTabSz="914400">
              <a:lnSpc>
                <a:spcPct val="90000"/>
              </a:lnSpc>
              <a:spcBef>
                <a:spcPts val="1000"/>
              </a:spcBef>
              <a:spcAft>
                <a:spcPts val="1200"/>
              </a:spcAft>
              <a:buClr>
                <a:schemeClr val="accent2"/>
              </a:buClr>
              <a:buFont typeface="Arial" panose="020B0604020202020204" pitchFamily="34" charset="0"/>
              <a:buChar char="•"/>
            </a:pPr>
            <a:endParaRPr lang="en-US" sz="1200" dirty="0">
              <a:solidFill>
                <a:schemeClr val="tx1">
                  <a:lumMod val="85000"/>
                  <a:lumOff val="15000"/>
                </a:schemeClr>
              </a:solidFill>
              <a:effectLst/>
            </a:endParaRPr>
          </a:p>
          <a:p>
            <a:pPr indent="-228600" defTabSz="914400">
              <a:lnSpc>
                <a:spcPct val="90000"/>
              </a:lnSpc>
              <a:spcBef>
                <a:spcPts val="1000"/>
              </a:spcBef>
              <a:spcAft>
                <a:spcPts val="1200"/>
              </a:spcAft>
              <a:buClr>
                <a:schemeClr val="accent2"/>
              </a:buClr>
              <a:buFont typeface="Arial" panose="020B0604020202020204" pitchFamily="34" charset="0"/>
              <a:buChar char="•"/>
            </a:pPr>
            <a:endParaRPr lang="en-US" sz="1200" dirty="0">
              <a:solidFill>
                <a:schemeClr val="tx1">
                  <a:lumMod val="85000"/>
                  <a:lumOff val="15000"/>
                </a:schemeClr>
              </a:solidFill>
            </a:endParaRPr>
          </a:p>
          <a:p>
            <a:pPr indent="-228600" defTabSz="914400">
              <a:lnSpc>
                <a:spcPct val="90000"/>
              </a:lnSpc>
              <a:spcBef>
                <a:spcPts val="1000"/>
              </a:spcBef>
              <a:spcAft>
                <a:spcPts val="1200"/>
              </a:spcAft>
              <a:buClr>
                <a:schemeClr val="accent2"/>
              </a:buClr>
              <a:buFont typeface="Arial" panose="020B0604020202020204" pitchFamily="34" charset="0"/>
              <a:buChar char="•"/>
            </a:pPr>
            <a:endParaRPr lang="en-US" sz="1200" dirty="0">
              <a:solidFill>
                <a:schemeClr val="tx1">
                  <a:lumMod val="85000"/>
                  <a:lumOff val="15000"/>
                </a:schemeClr>
              </a:solidFill>
              <a:effectLst/>
            </a:endParaRPr>
          </a:p>
          <a:p>
            <a:pPr indent="-228600" defTabSz="914400">
              <a:lnSpc>
                <a:spcPct val="90000"/>
              </a:lnSpc>
              <a:spcBef>
                <a:spcPts val="1000"/>
              </a:spcBef>
              <a:spcAft>
                <a:spcPts val="1200"/>
              </a:spcAft>
              <a:buClr>
                <a:schemeClr val="accent2"/>
              </a:buClr>
              <a:buFont typeface="Arial" panose="020B0604020202020204" pitchFamily="34" charset="0"/>
              <a:buChar char="•"/>
            </a:pPr>
            <a:r>
              <a:rPr lang="en-US" sz="1200" b="1" i="1" dirty="0" err="1">
                <a:solidFill>
                  <a:schemeClr val="tx1">
                    <a:lumMod val="85000"/>
                    <a:lumOff val="15000"/>
                  </a:schemeClr>
                </a:solidFill>
                <a:effectLst/>
              </a:rPr>
              <a:t>Nocn</a:t>
            </a:r>
            <a:r>
              <a:rPr lang="en-US" sz="1200" b="1" i="1" dirty="0">
                <a:solidFill>
                  <a:schemeClr val="tx1">
                    <a:lumMod val="85000"/>
                    <a:lumOff val="15000"/>
                  </a:schemeClr>
                </a:solidFill>
                <a:effectLst/>
              </a:rPr>
              <a:t> c2 (</a:t>
            </a:r>
            <a:r>
              <a:rPr lang="en-US" sz="1200" b="1" i="1" dirty="0" err="1">
                <a:solidFill>
                  <a:schemeClr val="tx1">
                    <a:lumMod val="85000"/>
                    <a:lumOff val="15000"/>
                  </a:schemeClr>
                </a:solidFill>
                <a:effectLst/>
              </a:rPr>
              <a:t>τμήμ</a:t>
            </a:r>
            <a:r>
              <a:rPr lang="en-US" sz="1200" b="1" i="1" dirty="0">
                <a:solidFill>
                  <a:schemeClr val="tx1">
                    <a:lumMod val="85000"/>
                    <a:lumOff val="15000"/>
                  </a:schemeClr>
                </a:solidFill>
                <a:effectLst/>
              </a:rPr>
              <a:t>ατα ενηλίκων)</a:t>
            </a:r>
          </a:p>
          <a:p>
            <a:pPr indent="-228600" defTabSz="914400">
              <a:lnSpc>
                <a:spcPct val="90000"/>
              </a:lnSpc>
              <a:spcBef>
                <a:spcPts val="1000"/>
              </a:spcBef>
              <a:spcAft>
                <a:spcPts val="1200"/>
              </a:spcAft>
              <a:buClr>
                <a:schemeClr val="accent2"/>
              </a:buClr>
              <a:buFont typeface="Arial" panose="020B0604020202020204" pitchFamily="34" charset="0"/>
              <a:buChar char="•"/>
            </a:pPr>
            <a:r>
              <a:rPr lang="en-US" sz="1200" dirty="0">
                <a:solidFill>
                  <a:schemeClr val="tx1">
                    <a:lumMod val="85000"/>
                    <a:lumOff val="15000"/>
                  </a:schemeClr>
                </a:solidFill>
                <a:effectLst/>
              </a:rPr>
              <a:t>Mα</a:t>
            </a:r>
            <a:r>
              <a:rPr lang="en-US" sz="1200" dirty="0" err="1">
                <a:solidFill>
                  <a:schemeClr val="tx1">
                    <a:lumMod val="85000"/>
                    <a:lumOff val="15000"/>
                  </a:schemeClr>
                </a:solidFill>
                <a:effectLst/>
              </a:rPr>
              <a:t>ρί</a:t>
            </a:r>
            <a:r>
              <a:rPr lang="en-US" sz="1200" dirty="0">
                <a:solidFill>
                  <a:schemeClr val="tx1">
                    <a:lumMod val="85000"/>
                    <a:lumOff val="15000"/>
                  </a:schemeClr>
                </a:solidFill>
                <a:effectLst/>
              </a:rPr>
              <a:t>α Β.</a:t>
            </a:r>
          </a:p>
          <a:p>
            <a:pPr indent="-228600" defTabSz="914400">
              <a:lnSpc>
                <a:spcPct val="90000"/>
              </a:lnSpc>
              <a:spcBef>
                <a:spcPts val="1000"/>
              </a:spcBef>
              <a:spcAft>
                <a:spcPts val="1200"/>
              </a:spcAft>
              <a:buClr>
                <a:schemeClr val="accent2"/>
              </a:buClr>
              <a:buFont typeface="Arial" panose="020B0604020202020204" pitchFamily="34" charset="0"/>
              <a:buChar char="•"/>
            </a:pPr>
            <a:r>
              <a:rPr lang="en-US" sz="1200" dirty="0" err="1">
                <a:solidFill>
                  <a:schemeClr val="tx1">
                    <a:lumMod val="85000"/>
                    <a:lumOff val="15000"/>
                  </a:schemeClr>
                </a:solidFill>
                <a:effectLst/>
              </a:rPr>
              <a:t>Ελευθερί</a:t>
            </a:r>
            <a:r>
              <a:rPr lang="en-US" sz="1200" dirty="0">
                <a:solidFill>
                  <a:schemeClr val="tx1">
                    <a:lumMod val="85000"/>
                    <a:lumOff val="15000"/>
                  </a:schemeClr>
                </a:solidFill>
                <a:effectLst/>
              </a:rPr>
              <a:t>α Σ.</a:t>
            </a:r>
          </a:p>
          <a:p>
            <a:pPr indent="-228600" defTabSz="914400">
              <a:lnSpc>
                <a:spcPct val="90000"/>
              </a:lnSpc>
              <a:spcBef>
                <a:spcPts val="1000"/>
              </a:spcBef>
              <a:spcAft>
                <a:spcPts val="1200"/>
              </a:spcAft>
              <a:buClr>
                <a:schemeClr val="accent2"/>
              </a:buClr>
              <a:buFont typeface="Arial" panose="020B0604020202020204" pitchFamily="34" charset="0"/>
              <a:buChar char="•"/>
            </a:pPr>
            <a:r>
              <a:rPr lang="en-US" sz="1200" dirty="0" err="1">
                <a:solidFill>
                  <a:schemeClr val="tx1">
                    <a:lumMod val="85000"/>
                    <a:lumOff val="15000"/>
                  </a:schemeClr>
                </a:solidFill>
                <a:effectLst/>
              </a:rPr>
              <a:t>Έλσ</a:t>
            </a:r>
            <a:r>
              <a:rPr lang="en-US" sz="1200" dirty="0">
                <a:solidFill>
                  <a:schemeClr val="tx1">
                    <a:lumMod val="85000"/>
                    <a:lumOff val="15000"/>
                  </a:schemeClr>
                </a:solidFill>
                <a:effectLst/>
              </a:rPr>
              <a:t>α Σ.</a:t>
            </a:r>
          </a:p>
        </p:txBody>
      </p:sp>
      <p:sp>
        <p:nvSpPr>
          <p:cNvPr id="24" name="Rectangle 20">
            <a:extLst>
              <a:ext uri="{FF2B5EF4-FFF2-40B4-BE49-F238E27FC236}">
                <a16:creationId xmlns:a16="http://schemas.microsoft.com/office/drawing/2014/main" id="{E3BC0364-4B58-4841-A227-00A6A59E02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6" y="-2"/>
            <a:ext cx="4657344" cy="68580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A029A1F4-D02D-48E4-9331-6870B23B4F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20813" y="479893"/>
            <a:ext cx="3685031" cy="5458969"/>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D06A8CF3-711E-4C63-9DD5-53A2696C0D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86411" y="644485"/>
            <a:ext cx="3353835" cy="512978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Εικόνα 10" descr="Εικόνα που περιέχει βιβλίο, κείμενο, παιδική τέχνη, είδη γραφείου&#10;&#10;Το περιεχόμενο που δημιουργείται από AI ενδέχεται να είναι εσφαλμένο.">
            <a:extLst>
              <a:ext uri="{FF2B5EF4-FFF2-40B4-BE49-F238E27FC236}">
                <a16:creationId xmlns:a16="http://schemas.microsoft.com/office/drawing/2014/main" id="{6A69117E-32B9-8D2D-3B60-D539D82553DB}"/>
              </a:ext>
            </a:extLst>
          </p:cNvPr>
          <p:cNvPicPr>
            <a:picLocks noChangeAspect="1"/>
          </p:cNvPicPr>
          <p:nvPr/>
        </p:nvPicPr>
        <p:blipFill>
          <a:blip r:embed="rId2">
            <a:extLst>
              <a:ext uri="{28A0092B-C50C-407E-A947-70E740481C1C}">
                <a14:useLocalDpi xmlns:a14="http://schemas.microsoft.com/office/drawing/2010/main" val="0"/>
              </a:ext>
            </a:extLst>
          </a:blip>
          <a:srcRect r="14223" b="-1"/>
          <a:stretch>
            <a:fillRect/>
          </a:stretch>
        </p:blipFill>
        <p:spPr>
          <a:xfrm>
            <a:off x="8340435" y="822036"/>
            <a:ext cx="3026664" cy="2348100"/>
          </a:xfrm>
          <a:prstGeom prst="rect">
            <a:avLst/>
          </a:prstGeom>
        </p:spPr>
      </p:pic>
      <p:pic>
        <p:nvPicPr>
          <p:cNvPr id="7" name="Εικόνα 6" descr="Εικόνα που περιέχει κείμενο, βιβλίο, γραφικός χαρακτήρας, παιδική τέχνη&#10;&#10;Το περιεχόμενο που δημιουργείται από AI ενδέχεται να είναι εσφαλμένο.">
            <a:extLst>
              <a:ext uri="{FF2B5EF4-FFF2-40B4-BE49-F238E27FC236}">
                <a16:creationId xmlns:a16="http://schemas.microsoft.com/office/drawing/2014/main" id="{78884ABF-B482-1950-468B-055579CC1B5D}"/>
              </a:ext>
            </a:extLst>
          </p:cNvPr>
          <p:cNvPicPr>
            <a:picLocks noChangeAspect="1"/>
          </p:cNvPicPr>
          <p:nvPr/>
        </p:nvPicPr>
        <p:blipFill>
          <a:blip r:embed="rId3">
            <a:extLst>
              <a:ext uri="{28A0092B-C50C-407E-A947-70E740481C1C}">
                <a14:useLocalDpi xmlns:a14="http://schemas.microsoft.com/office/drawing/2010/main" val="0"/>
              </a:ext>
            </a:extLst>
          </a:blip>
          <a:srcRect r="22663" b="3"/>
          <a:stretch>
            <a:fillRect/>
          </a:stretch>
        </p:blipFill>
        <p:spPr>
          <a:xfrm>
            <a:off x="8340435" y="3255097"/>
            <a:ext cx="3026664" cy="2348100"/>
          </a:xfrm>
          <a:prstGeom prst="rect">
            <a:avLst/>
          </a:prstGeom>
        </p:spPr>
      </p:pic>
    </p:spTree>
    <p:extLst>
      <p:ext uri="{BB962C8B-B14F-4D97-AF65-F5344CB8AC3E}">
        <p14:creationId xmlns:p14="http://schemas.microsoft.com/office/powerpoint/2010/main" val="8250007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581A2F1-A556-FC4B-D26F-8BF522B4DFFD}"/>
              </a:ext>
            </a:extLst>
          </p:cNvPr>
          <p:cNvSpPr txBox="1"/>
          <p:nvPr/>
        </p:nvSpPr>
        <p:spPr>
          <a:xfrm>
            <a:off x="314960" y="345440"/>
            <a:ext cx="7945120" cy="6106160"/>
          </a:xfrm>
          <a:prstGeom prst="rect">
            <a:avLst/>
          </a:prstGeom>
        </p:spPr>
        <p:txBody>
          <a:bodyPr vert="horz" lIns="91440" tIns="45720" rIns="91440" bIns="45720" rtlCol="0">
            <a:normAutofit fontScale="85000" lnSpcReduction="20000"/>
          </a:bodyPr>
          <a:lstStyle/>
          <a:p>
            <a:pPr indent="-228600" defTabSz="914400">
              <a:lnSpc>
                <a:spcPct val="90000"/>
              </a:lnSpc>
              <a:spcBef>
                <a:spcPts val="1000"/>
              </a:spcBef>
              <a:spcAft>
                <a:spcPts val="1200"/>
              </a:spcAft>
              <a:buClr>
                <a:schemeClr val="accent2"/>
              </a:buClr>
              <a:buFont typeface="Arial" panose="020B0604020202020204" pitchFamily="34" charset="0"/>
              <a:buChar char="•"/>
            </a:pPr>
            <a:r>
              <a:rPr lang="en-US" sz="1500" b="1" i="1" u="sng" dirty="0">
                <a:solidFill>
                  <a:schemeClr val="tx1">
                    <a:lumMod val="85000"/>
                    <a:lumOff val="15000"/>
                  </a:schemeClr>
                </a:solidFill>
                <a:effectLst/>
              </a:rPr>
              <a:t>Επ</a:t>
            </a:r>
            <a:r>
              <a:rPr lang="en-US" sz="1500" b="1" i="1" u="sng" dirty="0" err="1">
                <a:solidFill>
                  <a:schemeClr val="tx1">
                    <a:lumMod val="85000"/>
                    <a:lumOff val="15000"/>
                  </a:schemeClr>
                </a:solidFill>
                <a:effectLst/>
              </a:rPr>
              <a:t>ιτυχόντες</a:t>
            </a:r>
            <a:r>
              <a:rPr lang="en-US" sz="1500" b="1" i="1" u="sng" dirty="0">
                <a:solidFill>
                  <a:schemeClr val="tx1">
                    <a:lumMod val="85000"/>
                    <a:lumOff val="15000"/>
                  </a:schemeClr>
                </a:solidFill>
                <a:effectLst/>
              </a:rPr>
              <a:t> </a:t>
            </a:r>
            <a:r>
              <a:rPr lang="en-US" sz="1500" b="1" i="1" u="sng" dirty="0" err="1">
                <a:solidFill>
                  <a:schemeClr val="tx1">
                    <a:lumMod val="85000"/>
                    <a:lumOff val="15000"/>
                  </a:schemeClr>
                </a:solidFill>
                <a:effectLst/>
              </a:rPr>
              <a:t>Μέσης</a:t>
            </a:r>
            <a:r>
              <a:rPr lang="en-US" sz="1500" b="1" i="1" u="sng" dirty="0">
                <a:solidFill>
                  <a:schemeClr val="tx1">
                    <a:lumMod val="85000"/>
                    <a:lumOff val="15000"/>
                  </a:schemeClr>
                </a:solidFill>
                <a:effectLst/>
              </a:rPr>
              <a:t> </a:t>
            </a:r>
            <a:r>
              <a:rPr lang="en-US" sz="1500" b="1" i="1" u="sng" dirty="0" err="1">
                <a:solidFill>
                  <a:schemeClr val="tx1">
                    <a:lumMod val="85000"/>
                    <a:lumOff val="15000"/>
                  </a:schemeClr>
                </a:solidFill>
                <a:effectLst/>
              </a:rPr>
              <a:t>Εκ</a:t>
            </a:r>
            <a:r>
              <a:rPr lang="en-US" sz="1500" b="1" i="1" u="sng" dirty="0">
                <a:solidFill>
                  <a:schemeClr val="tx1">
                    <a:lumMod val="85000"/>
                    <a:lumOff val="15000"/>
                  </a:schemeClr>
                </a:solidFill>
                <a:effectLst/>
              </a:rPr>
              <a:t>παίδευσης</a:t>
            </a:r>
            <a:endParaRPr lang="en-US" sz="1500" dirty="0">
              <a:solidFill>
                <a:schemeClr val="tx1">
                  <a:lumMod val="85000"/>
                  <a:lumOff val="15000"/>
                </a:schemeClr>
              </a:solidFill>
              <a:effectLst/>
            </a:endParaRPr>
          </a:p>
          <a:p>
            <a:pPr marL="342900" lvl="0" indent="-228600" defTabSz="914400">
              <a:lnSpc>
                <a:spcPct val="90000"/>
              </a:lnSpc>
              <a:spcBef>
                <a:spcPts val="1000"/>
              </a:spcBef>
              <a:buClr>
                <a:schemeClr val="accent2"/>
              </a:buClr>
              <a:buFont typeface="Arial" panose="020B0604020202020204" pitchFamily="34" charset="0"/>
              <a:buChar char="•"/>
            </a:pPr>
            <a:r>
              <a:rPr lang="en-US" sz="1200" dirty="0">
                <a:solidFill>
                  <a:schemeClr val="tx1">
                    <a:lumMod val="85000"/>
                    <a:lumOff val="15000"/>
                  </a:schemeClr>
                </a:solidFill>
                <a:effectLst/>
              </a:rPr>
              <a:t>ΝΙΚΗ	Κ.	ΑΡΧΙΤΕΚΤΟΝΩΝ ΜΗΧΑΝΙΚΩΝ	ΕΜΠ</a:t>
            </a:r>
          </a:p>
          <a:p>
            <a:pPr marL="342900" lvl="0" indent="-228600" defTabSz="914400">
              <a:lnSpc>
                <a:spcPct val="90000"/>
              </a:lnSpc>
              <a:spcBef>
                <a:spcPts val="1000"/>
              </a:spcBef>
              <a:buClr>
                <a:schemeClr val="accent2"/>
              </a:buClr>
              <a:buFont typeface="Arial" panose="020B0604020202020204" pitchFamily="34" charset="0"/>
              <a:buChar char="•"/>
            </a:pPr>
            <a:r>
              <a:rPr lang="en-US" sz="1200" dirty="0">
                <a:solidFill>
                  <a:schemeClr val="tx1">
                    <a:lumMod val="85000"/>
                    <a:lumOff val="15000"/>
                  </a:schemeClr>
                </a:solidFill>
                <a:effectLst/>
              </a:rPr>
              <a:t>ΒΑΣΙΛΙΚΗ	Π.	ΝΟΜΙΚΗ	ΕΚΠΑ</a:t>
            </a:r>
          </a:p>
          <a:p>
            <a:pPr marL="342900" lvl="0" indent="-228600" defTabSz="914400">
              <a:lnSpc>
                <a:spcPct val="90000"/>
              </a:lnSpc>
              <a:spcBef>
                <a:spcPts val="1000"/>
              </a:spcBef>
              <a:buClr>
                <a:schemeClr val="accent2"/>
              </a:buClr>
              <a:buFont typeface="Arial" panose="020B0604020202020204" pitchFamily="34" charset="0"/>
              <a:buChar char="•"/>
            </a:pPr>
            <a:r>
              <a:rPr lang="en-US" sz="1200" dirty="0">
                <a:solidFill>
                  <a:schemeClr val="tx1">
                    <a:lumMod val="85000"/>
                    <a:lumOff val="15000"/>
                  </a:schemeClr>
                </a:solidFill>
                <a:effectLst/>
              </a:rPr>
              <a:t>ΚΡΙΣΤΙΑΝ	Λ.	ΠΛΗΡΟΦΟΡΙΚΗΣ &amp; ΤΗΛΕΠΙΚΟΙΝΩΝΙΩΝ	ΕΚΠΑ</a:t>
            </a:r>
          </a:p>
          <a:p>
            <a:pPr marL="342900" lvl="0" indent="-228600" defTabSz="914400">
              <a:lnSpc>
                <a:spcPct val="90000"/>
              </a:lnSpc>
              <a:spcBef>
                <a:spcPts val="1000"/>
              </a:spcBef>
              <a:buClr>
                <a:schemeClr val="accent2"/>
              </a:buClr>
              <a:buFont typeface="Arial" panose="020B0604020202020204" pitchFamily="34" charset="0"/>
              <a:buChar char="•"/>
            </a:pPr>
            <a:r>
              <a:rPr lang="en-US" sz="1200" dirty="0">
                <a:solidFill>
                  <a:schemeClr val="tx1">
                    <a:lumMod val="85000"/>
                    <a:lumOff val="15000"/>
                  </a:schemeClr>
                </a:solidFill>
                <a:effectLst/>
              </a:rPr>
              <a:t>ΚΩΝΣΤΑΝΤΙΝΟΣ	Σ.	ΠΛΗΡΟΦΟΡΙΚΗΣ &amp; ΤΗΛΕΠΙΚΟΙΝΩΝΙΩΝ	ΟΠΑ</a:t>
            </a:r>
          </a:p>
          <a:p>
            <a:pPr marL="342900" lvl="0" indent="-228600" defTabSz="914400">
              <a:lnSpc>
                <a:spcPct val="90000"/>
              </a:lnSpc>
              <a:spcBef>
                <a:spcPts val="1000"/>
              </a:spcBef>
              <a:buClr>
                <a:schemeClr val="accent2"/>
              </a:buClr>
              <a:buFont typeface="Arial" panose="020B0604020202020204" pitchFamily="34" charset="0"/>
              <a:buChar char="•"/>
            </a:pPr>
            <a:r>
              <a:rPr lang="en-US" sz="1200" dirty="0">
                <a:solidFill>
                  <a:schemeClr val="tx1">
                    <a:lumMod val="85000"/>
                    <a:lumOff val="15000"/>
                  </a:schemeClr>
                </a:solidFill>
                <a:effectLst/>
              </a:rPr>
              <a:t>ΦΙΛΙΠΠΟΣ	Θ.	ΨΥΧΟΛΟΓΙΑΣ	ΠΑΝ.ΙΩΑΝΝΙΝΩΝ</a:t>
            </a:r>
          </a:p>
          <a:p>
            <a:pPr marL="342900" lvl="0" indent="-228600" defTabSz="914400">
              <a:lnSpc>
                <a:spcPct val="90000"/>
              </a:lnSpc>
              <a:spcBef>
                <a:spcPts val="1000"/>
              </a:spcBef>
              <a:buClr>
                <a:schemeClr val="accent2"/>
              </a:buClr>
              <a:buFont typeface="Arial" panose="020B0604020202020204" pitchFamily="34" charset="0"/>
              <a:buChar char="•"/>
            </a:pPr>
            <a:r>
              <a:rPr lang="en-US" sz="1200" dirty="0">
                <a:solidFill>
                  <a:schemeClr val="tx1">
                    <a:lumMod val="85000"/>
                    <a:lumOff val="15000"/>
                  </a:schemeClr>
                </a:solidFill>
                <a:effectLst/>
              </a:rPr>
              <a:t>ΑΝΔΡΕΑΣ	Μ.	ΤΕΦΑΑ	ΕΚΠΑ</a:t>
            </a:r>
          </a:p>
          <a:p>
            <a:pPr marL="342900" lvl="0" indent="-228600" defTabSz="914400">
              <a:lnSpc>
                <a:spcPct val="90000"/>
              </a:lnSpc>
              <a:spcBef>
                <a:spcPts val="1000"/>
              </a:spcBef>
              <a:buClr>
                <a:schemeClr val="accent2"/>
              </a:buClr>
              <a:buFont typeface="Arial" panose="020B0604020202020204" pitchFamily="34" charset="0"/>
              <a:buChar char="•"/>
            </a:pPr>
            <a:r>
              <a:rPr lang="en-US" sz="1200" dirty="0">
                <a:solidFill>
                  <a:schemeClr val="tx1">
                    <a:lumMod val="85000"/>
                    <a:lumOff val="15000"/>
                  </a:schemeClr>
                </a:solidFill>
                <a:effectLst/>
              </a:rPr>
              <a:t>ΝΙΚΟΛΕΤΑ	Α.	ΤΕΦΑΑ	ΕΚΠΑ</a:t>
            </a:r>
          </a:p>
          <a:p>
            <a:pPr marL="342900" lvl="0" indent="-228600" defTabSz="914400">
              <a:lnSpc>
                <a:spcPct val="90000"/>
              </a:lnSpc>
              <a:spcBef>
                <a:spcPts val="1000"/>
              </a:spcBef>
              <a:buClr>
                <a:schemeClr val="accent2"/>
              </a:buClr>
              <a:buFont typeface="Arial" panose="020B0604020202020204" pitchFamily="34" charset="0"/>
              <a:buChar char="•"/>
            </a:pPr>
            <a:r>
              <a:rPr lang="en-US" sz="1200" dirty="0">
                <a:solidFill>
                  <a:schemeClr val="tx1">
                    <a:lumMod val="85000"/>
                    <a:lumOff val="15000"/>
                  </a:schemeClr>
                </a:solidFill>
                <a:effectLst/>
              </a:rPr>
              <a:t>ΔΗΜΗΤΡΗΣ	Δ.	ΗΛΕΚΤΡΟΛΟΓΩΝ ΜΗΧΑΝΙΚΩΝ &amp; ΜΗΧΑΝΙΚΩΝ ΥΠΟΛΟΓΙΣΤΩΝ	ΔΠΘ</a:t>
            </a:r>
          </a:p>
          <a:p>
            <a:pPr marL="342900" lvl="0" indent="-228600" defTabSz="914400">
              <a:lnSpc>
                <a:spcPct val="90000"/>
              </a:lnSpc>
              <a:spcBef>
                <a:spcPts val="1000"/>
              </a:spcBef>
              <a:buClr>
                <a:schemeClr val="accent2"/>
              </a:buClr>
              <a:buFont typeface="Arial" panose="020B0604020202020204" pitchFamily="34" charset="0"/>
              <a:buChar char="•"/>
            </a:pPr>
            <a:r>
              <a:rPr lang="en-US" sz="1200" dirty="0">
                <a:solidFill>
                  <a:schemeClr val="tx1">
                    <a:lumMod val="85000"/>
                    <a:lumOff val="15000"/>
                  </a:schemeClr>
                </a:solidFill>
                <a:effectLst/>
              </a:rPr>
              <a:t>ΚΑΤΕΡΙΝΑ	Κ.	ΔΗΜΟΣΙΑΣ ΔΙΟΙΚΗΣΗΣ 	ΠΑΝΤΕΙΟ</a:t>
            </a:r>
          </a:p>
          <a:p>
            <a:pPr marL="342900" lvl="0" indent="-228600" defTabSz="914400">
              <a:lnSpc>
                <a:spcPct val="90000"/>
              </a:lnSpc>
              <a:spcBef>
                <a:spcPts val="1000"/>
              </a:spcBef>
              <a:buClr>
                <a:schemeClr val="accent2"/>
              </a:buClr>
              <a:buFont typeface="Arial" panose="020B0604020202020204" pitchFamily="34" charset="0"/>
              <a:buChar char="•"/>
            </a:pPr>
            <a:r>
              <a:rPr lang="en-US" sz="1200" dirty="0">
                <a:solidFill>
                  <a:schemeClr val="tx1">
                    <a:lumMod val="85000"/>
                    <a:lumOff val="15000"/>
                  </a:schemeClr>
                </a:solidFill>
                <a:effectLst/>
              </a:rPr>
              <a:t>ΑΝΔΡΙΑΝΑ	Α.	ΒΙΟΙΑΤΡΙΚΩΝ ΕΠΙΣΤΗΜΩΝ	ΠΑΔΑ</a:t>
            </a:r>
          </a:p>
          <a:p>
            <a:pPr marL="342900" lvl="0" indent="-228600" defTabSz="914400">
              <a:lnSpc>
                <a:spcPct val="90000"/>
              </a:lnSpc>
              <a:spcBef>
                <a:spcPts val="1000"/>
              </a:spcBef>
              <a:buClr>
                <a:schemeClr val="accent2"/>
              </a:buClr>
              <a:buFont typeface="Arial" panose="020B0604020202020204" pitchFamily="34" charset="0"/>
              <a:buChar char="•"/>
            </a:pPr>
            <a:r>
              <a:rPr lang="en-US" sz="1200" dirty="0">
                <a:solidFill>
                  <a:schemeClr val="tx1">
                    <a:lumMod val="85000"/>
                    <a:lumOff val="15000"/>
                  </a:schemeClr>
                </a:solidFill>
                <a:effectLst/>
              </a:rPr>
              <a:t>ΒΑΣΙΛΗΣ	Ν.	ΟΙΚΟΝΟΜΙΚΩΝ ΣΠΟΥΔΩΝ	ΕΚΠΑ</a:t>
            </a:r>
          </a:p>
          <a:p>
            <a:pPr marL="342900" lvl="0" indent="-228600" defTabSz="914400">
              <a:lnSpc>
                <a:spcPct val="90000"/>
              </a:lnSpc>
              <a:spcBef>
                <a:spcPts val="1000"/>
              </a:spcBef>
              <a:buClr>
                <a:schemeClr val="accent2"/>
              </a:buClr>
              <a:buFont typeface="Arial" panose="020B0604020202020204" pitchFamily="34" charset="0"/>
              <a:buChar char="•"/>
            </a:pPr>
            <a:r>
              <a:rPr lang="en-US" sz="1200" dirty="0">
                <a:solidFill>
                  <a:schemeClr val="tx1">
                    <a:lumMod val="85000"/>
                    <a:lumOff val="15000"/>
                  </a:schemeClr>
                </a:solidFill>
                <a:effectLst/>
              </a:rPr>
              <a:t>ΓΙΑΝΝΗΣ	Γ.	ΠΛΗΡΟΦΟΡΙΚΗΣ &amp; ΤΗΛΕΠΙΚΟΙΝΩΝΙΩΝ	ΠΑΝ.ΘΕΣΣΑΛΙΑΣ</a:t>
            </a:r>
          </a:p>
          <a:p>
            <a:pPr marL="342900" lvl="0" indent="-228600" defTabSz="914400">
              <a:lnSpc>
                <a:spcPct val="90000"/>
              </a:lnSpc>
              <a:spcBef>
                <a:spcPts val="1000"/>
              </a:spcBef>
              <a:buClr>
                <a:schemeClr val="accent2"/>
              </a:buClr>
              <a:buFont typeface="Arial" panose="020B0604020202020204" pitchFamily="34" charset="0"/>
              <a:buChar char="•"/>
            </a:pPr>
            <a:r>
              <a:rPr lang="en-US" sz="1200" dirty="0">
                <a:solidFill>
                  <a:schemeClr val="tx1">
                    <a:lumMod val="85000"/>
                    <a:lumOff val="15000"/>
                  </a:schemeClr>
                </a:solidFill>
                <a:effectLst/>
              </a:rPr>
              <a:t>ΑΓΓΕΛΙΚΗ	Α.	ΟΙΚΟΝΟΜΙΚΗΣ ΕΠΙΣΤΗΜΗΣ	ΠΑΠΕΙ</a:t>
            </a:r>
          </a:p>
          <a:p>
            <a:pPr marL="342900" lvl="0" indent="-228600" defTabSz="914400">
              <a:lnSpc>
                <a:spcPct val="90000"/>
              </a:lnSpc>
              <a:spcBef>
                <a:spcPts val="1000"/>
              </a:spcBef>
              <a:buClr>
                <a:schemeClr val="accent2"/>
              </a:buClr>
              <a:buFont typeface="Arial" panose="020B0604020202020204" pitchFamily="34" charset="0"/>
              <a:buChar char="•"/>
            </a:pPr>
            <a:r>
              <a:rPr lang="en-US" sz="1200" dirty="0">
                <a:solidFill>
                  <a:schemeClr val="tx1">
                    <a:lumMod val="85000"/>
                    <a:lumOff val="15000"/>
                  </a:schemeClr>
                </a:solidFill>
                <a:effectLst/>
              </a:rPr>
              <a:t>ΓΙΩΡΓΟΣ	Τ.	ΜΗΧΑΝΙΚΩΝ ΒΙΟΜΗΧΑΝΙΚΗΣ ΣΧΕΔΙΑΣΗΣ &amp; ΠΑΡΑΓΩΓΗΣ	ΠΑΔΑ</a:t>
            </a:r>
          </a:p>
          <a:p>
            <a:pPr marL="342900" lvl="0" indent="-228600" defTabSz="914400">
              <a:lnSpc>
                <a:spcPct val="90000"/>
              </a:lnSpc>
              <a:spcBef>
                <a:spcPts val="1000"/>
              </a:spcBef>
              <a:buClr>
                <a:schemeClr val="accent2"/>
              </a:buClr>
              <a:buFont typeface="Arial" panose="020B0604020202020204" pitchFamily="34" charset="0"/>
              <a:buChar char="•"/>
            </a:pPr>
            <a:r>
              <a:rPr lang="en-US" sz="1200" dirty="0">
                <a:solidFill>
                  <a:schemeClr val="tx1">
                    <a:lumMod val="85000"/>
                    <a:lumOff val="15000"/>
                  </a:schemeClr>
                </a:solidFill>
                <a:effectLst/>
              </a:rPr>
              <a:t>ΚΑΤΕΡΙΝΑ	Λ.	ΜΑΘΗΜΑΤΙΚΩΝ	ΠΑΝ.ΠΑΤΡΩΝ</a:t>
            </a:r>
          </a:p>
          <a:p>
            <a:pPr marL="342900" lvl="0" indent="-228600" defTabSz="914400">
              <a:lnSpc>
                <a:spcPct val="90000"/>
              </a:lnSpc>
              <a:spcBef>
                <a:spcPts val="1000"/>
              </a:spcBef>
              <a:buClr>
                <a:schemeClr val="accent2"/>
              </a:buClr>
              <a:buFont typeface="Arial" panose="020B0604020202020204" pitchFamily="34" charset="0"/>
              <a:buChar char="•"/>
            </a:pPr>
            <a:r>
              <a:rPr lang="en-US" sz="1200" dirty="0">
                <a:solidFill>
                  <a:schemeClr val="tx1">
                    <a:lumMod val="85000"/>
                    <a:lumOff val="15000"/>
                  </a:schemeClr>
                </a:solidFill>
                <a:effectLst/>
              </a:rPr>
              <a:t>ΠΑΝΟΣ	Θ.	ΜΗΧΑΝΙΚΩΝ ΠΑΡΑΓΩΓΗΣ &amp; ΔΙΟΙΚΗΣΗΣ	ΠΟΛΥΤΕΧΝΙΟ ΚΡΗΤΗΣ</a:t>
            </a:r>
          </a:p>
          <a:p>
            <a:pPr marL="342900" lvl="0" indent="-228600" defTabSz="914400">
              <a:lnSpc>
                <a:spcPct val="90000"/>
              </a:lnSpc>
              <a:spcBef>
                <a:spcPts val="1000"/>
              </a:spcBef>
              <a:buClr>
                <a:schemeClr val="accent2"/>
              </a:buClr>
              <a:buFont typeface="Arial" panose="020B0604020202020204" pitchFamily="34" charset="0"/>
              <a:buChar char="•"/>
            </a:pPr>
            <a:r>
              <a:rPr lang="en-US" sz="1200" dirty="0">
                <a:solidFill>
                  <a:schemeClr val="tx1">
                    <a:lumMod val="85000"/>
                    <a:lumOff val="15000"/>
                  </a:schemeClr>
                </a:solidFill>
                <a:effectLst/>
              </a:rPr>
              <a:t>ΜΑΡΙΛΙΖΑ	Χ.	ΘΕΑΤΡΙΚΩΝ ΣΠΟΥΔΩΝ 	ΠΑΝ.ΠΑΤΡΩΝ</a:t>
            </a:r>
          </a:p>
          <a:p>
            <a:pPr marL="342900" lvl="0" indent="-228600" defTabSz="914400">
              <a:lnSpc>
                <a:spcPct val="90000"/>
              </a:lnSpc>
              <a:spcBef>
                <a:spcPts val="1000"/>
              </a:spcBef>
              <a:buClr>
                <a:schemeClr val="accent2"/>
              </a:buClr>
              <a:buFont typeface="Arial" panose="020B0604020202020204" pitchFamily="34" charset="0"/>
              <a:buChar char="•"/>
            </a:pPr>
            <a:r>
              <a:rPr lang="en-US" sz="1200" dirty="0">
                <a:solidFill>
                  <a:schemeClr val="tx1">
                    <a:lumMod val="85000"/>
                    <a:lumOff val="15000"/>
                  </a:schemeClr>
                </a:solidFill>
                <a:effectLst/>
              </a:rPr>
              <a:t>ΙΑΚΩΒΟΣ	Ζ.	ΟΙΚΟΝΟΜΙΚΩΝ ΕΠΙΣΤΗΜΩΝ	ΠΑΝ.ΚΡΗΤΗΣ</a:t>
            </a:r>
          </a:p>
          <a:p>
            <a:pPr marL="342900" lvl="0" indent="-228600" defTabSz="914400">
              <a:lnSpc>
                <a:spcPct val="90000"/>
              </a:lnSpc>
              <a:spcBef>
                <a:spcPts val="1000"/>
              </a:spcBef>
              <a:buClr>
                <a:schemeClr val="accent2"/>
              </a:buClr>
              <a:buFont typeface="Arial" panose="020B0604020202020204" pitchFamily="34" charset="0"/>
              <a:buChar char="•"/>
            </a:pPr>
            <a:r>
              <a:rPr lang="en-US" sz="1200" dirty="0">
                <a:solidFill>
                  <a:schemeClr val="tx1">
                    <a:lumMod val="85000"/>
                    <a:lumOff val="15000"/>
                  </a:schemeClr>
                </a:solidFill>
                <a:effectLst/>
              </a:rPr>
              <a:t>ΓΙΑΝΝΗΣ	Κ.	ΛΟΓ/ΚΗΣ&amp;ΧΡΗΜ/ΚΗΣ	ΠΑΝ.ΘΕΣΣΑΛΙΑΣ</a:t>
            </a:r>
          </a:p>
          <a:p>
            <a:pPr marL="342900" lvl="0" indent="-228600" defTabSz="914400">
              <a:lnSpc>
                <a:spcPct val="90000"/>
              </a:lnSpc>
              <a:spcBef>
                <a:spcPts val="1000"/>
              </a:spcBef>
              <a:buClr>
                <a:schemeClr val="accent2"/>
              </a:buClr>
              <a:buFont typeface="Arial" panose="020B0604020202020204" pitchFamily="34" charset="0"/>
              <a:buChar char="•"/>
            </a:pPr>
            <a:r>
              <a:rPr lang="en-US" sz="1200" dirty="0">
                <a:solidFill>
                  <a:schemeClr val="tx1">
                    <a:lumMod val="85000"/>
                    <a:lumOff val="15000"/>
                  </a:schemeClr>
                </a:solidFill>
                <a:effectLst/>
              </a:rPr>
              <a:t>ΠΑΝΑΓΙΩΤΑ	Μ.	ΔΙΟΙΚΗΣΗ ΕΠΙΧΕΙΡΗΣΕΩΝ 	ΠΑΝ.ΑΙΓΑΙΟΥ</a:t>
            </a:r>
          </a:p>
          <a:p>
            <a:pPr marL="342900" lvl="0" indent="-228600" defTabSz="914400">
              <a:lnSpc>
                <a:spcPct val="90000"/>
              </a:lnSpc>
              <a:spcBef>
                <a:spcPts val="1000"/>
              </a:spcBef>
              <a:buClr>
                <a:schemeClr val="accent2"/>
              </a:buClr>
              <a:buFont typeface="Arial" panose="020B0604020202020204" pitchFamily="34" charset="0"/>
              <a:buChar char="•"/>
            </a:pPr>
            <a:r>
              <a:rPr lang="en-US" sz="1200" dirty="0">
                <a:solidFill>
                  <a:schemeClr val="tx1">
                    <a:lumMod val="85000"/>
                    <a:lumOff val="15000"/>
                  </a:schemeClr>
                </a:solidFill>
                <a:effectLst/>
              </a:rPr>
              <a:t>ΗΛΙΑΣ	Π.	ΔΙΕΘΝΩΝ &amp; ΕΥΡΩΠΑΙΚΩΝ ΟΙΚΟΝΟΜΙΚΩΝ ΣΠΟΥΔΩΝ	ΠΑΝ.ΔΥΤ.ΜΑΚΕΔΟΝΙΑΣ</a:t>
            </a:r>
          </a:p>
          <a:p>
            <a:pPr marL="342900" lvl="0" indent="-228600" defTabSz="914400">
              <a:lnSpc>
                <a:spcPct val="90000"/>
              </a:lnSpc>
              <a:spcBef>
                <a:spcPts val="1000"/>
              </a:spcBef>
              <a:buClr>
                <a:schemeClr val="accent2"/>
              </a:buClr>
              <a:buFont typeface="Arial" panose="020B0604020202020204" pitchFamily="34" charset="0"/>
              <a:buChar char="•"/>
            </a:pPr>
            <a:r>
              <a:rPr lang="en-US" sz="1200" dirty="0">
                <a:solidFill>
                  <a:schemeClr val="tx1">
                    <a:lumMod val="85000"/>
                    <a:lumOff val="15000"/>
                  </a:schemeClr>
                </a:solidFill>
                <a:effectLst/>
              </a:rPr>
              <a:t>ΘΑΝΑΣΗΣ	Κ.	ΛΟΓ/ΚΗΣ&amp;ΧΡΗΜ/ΚΗΣ	ΠΑΝ.ΙΩΑΝΝΙΝΩΝ</a:t>
            </a:r>
          </a:p>
          <a:p>
            <a:pPr marL="342900" lvl="0" indent="-228600" defTabSz="914400">
              <a:lnSpc>
                <a:spcPct val="90000"/>
              </a:lnSpc>
              <a:spcBef>
                <a:spcPts val="1000"/>
              </a:spcBef>
              <a:buClr>
                <a:schemeClr val="accent2"/>
              </a:buClr>
              <a:buFont typeface="Arial" panose="020B0604020202020204" pitchFamily="34" charset="0"/>
              <a:buChar char="•"/>
            </a:pPr>
            <a:r>
              <a:rPr lang="en-US" sz="1200" dirty="0">
                <a:solidFill>
                  <a:schemeClr val="tx1">
                    <a:lumMod val="85000"/>
                    <a:lumOff val="15000"/>
                  </a:schemeClr>
                </a:solidFill>
                <a:effectLst/>
              </a:rPr>
              <a:t>ΙΩΑΝΝΑ	Β.	ΕΠΙΣΤΗΜΗΣ &amp; ΤΕΧΝΟΛΟΓΙΑΣ ΤΡΟΦΙΜΩΝ	ΙΟΝΙΟ ΠΑΝ/ΜΙΟ</a:t>
            </a:r>
          </a:p>
          <a:p>
            <a:pPr marL="342900" lvl="0" indent="-228600" defTabSz="914400">
              <a:lnSpc>
                <a:spcPct val="90000"/>
              </a:lnSpc>
              <a:spcBef>
                <a:spcPts val="1000"/>
              </a:spcBef>
              <a:spcAft>
                <a:spcPts val="800"/>
              </a:spcAft>
              <a:buClr>
                <a:schemeClr val="accent2"/>
              </a:buClr>
              <a:buFont typeface="Arial" panose="020B0604020202020204" pitchFamily="34" charset="0"/>
              <a:buChar char="•"/>
            </a:pPr>
            <a:r>
              <a:rPr lang="en-US" sz="1200" dirty="0">
                <a:solidFill>
                  <a:schemeClr val="tx1">
                    <a:lumMod val="85000"/>
                    <a:lumOff val="15000"/>
                  </a:schemeClr>
                </a:solidFill>
                <a:effectLst/>
              </a:rPr>
              <a:t>ΚΛΑΥΔΙΑ	Κ.	ΜΕΣΟΓΕΙΑΚΩΝ ΣΠΟΥΔΩΝ 	ΠΑΝ.ΑΙΓΑΙΟΥ</a:t>
            </a:r>
          </a:p>
        </p:txBody>
      </p:sp>
      <p:pic>
        <p:nvPicPr>
          <p:cNvPr id="5" name="Εικόνα 4" descr="Εικόνα που περιέχει καρτούν, τελετή απονομής τίτλου σπουδών, clipart&#10;&#10;Το περιεχόμενο που δημιουργείται από AI ενδέχεται να είναι εσφαλμένο.">
            <a:extLst>
              <a:ext uri="{FF2B5EF4-FFF2-40B4-BE49-F238E27FC236}">
                <a16:creationId xmlns:a16="http://schemas.microsoft.com/office/drawing/2014/main" id="{5FC52CD3-0641-B11E-69FC-237CFA2B65CF}"/>
              </a:ext>
            </a:extLst>
          </p:cNvPr>
          <p:cNvPicPr>
            <a:picLocks noChangeAspect="1"/>
          </p:cNvPicPr>
          <p:nvPr/>
        </p:nvPicPr>
        <p:blipFill>
          <a:blip r:embed="rId2">
            <a:extLst>
              <a:ext uri="{28A0092B-C50C-407E-A947-70E740481C1C}">
                <a14:useLocalDpi xmlns:a14="http://schemas.microsoft.com/office/drawing/2010/main" val="0"/>
              </a:ext>
            </a:extLst>
          </a:blip>
          <a:srcRect t="4535" r="-3" b="-3"/>
          <a:stretch>
            <a:fillRect/>
          </a:stretch>
        </p:blipFill>
        <p:spPr>
          <a:xfrm>
            <a:off x="9225956" y="0"/>
            <a:ext cx="2901385" cy="3264882"/>
          </a:xfrm>
          <a:prstGeom prst="rect">
            <a:avLst/>
          </a:prstGeom>
          <a:ln w="31750" cap="sq">
            <a:solidFill>
              <a:srgbClr val="FFFFFF"/>
            </a:solidFill>
            <a:miter lim="800000"/>
          </a:ln>
        </p:spPr>
      </p:pic>
      <p:pic>
        <p:nvPicPr>
          <p:cNvPr id="7" name="Εικόνα 6" descr="Εικόνα που περιέχει κείμενο, βιβλίο, γραφικός χαρακτήρας, παιδική τέχνη&#10;&#10;Το περιεχόμενο που δημιουργείται από AI ενδέχεται να είναι εσφαλμένο.">
            <a:extLst>
              <a:ext uri="{FF2B5EF4-FFF2-40B4-BE49-F238E27FC236}">
                <a16:creationId xmlns:a16="http://schemas.microsoft.com/office/drawing/2014/main" id="{75C866F2-DF93-00B1-4AE6-D4A0680AD73C}"/>
              </a:ext>
            </a:extLst>
          </p:cNvPr>
          <p:cNvPicPr>
            <a:picLocks noChangeAspect="1"/>
          </p:cNvPicPr>
          <p:nvPr/>
        </p:nvPicPr>
        <p:blipFill>
          <a:blip r:embed="rId3">
            <a:extLst>
              <a:ext uri="{28A0092B-C50C-407E-A947-70E740481C1C}">
                <a14:useLocalDpi xmlns:a14="http://schemas.microsoft.com/office/drawing/2010/main" val="0"/>
              </a:ext>
            </a:extLst>
          </a:blip>
          <a:srcRect l="7729" r="37764" b="2"/>
          <a:stretch>
            <a:fillRect/>
          </a:stretch>
        </p:blipFill>
        <p:spPr>
          <a:xfrm>
            <a:off x="9193626" y="3429000"/>
            <a:ext cx="2966044" cy="3264882"/>
          </a:xfrm>
          <a:prstGeom prst="rect">
            <a:avLst/>
          </a:prstGeom>
          <a:ln w="31750" cap="sq">
            <a:solidFill>
              <a:srgbClr val="FFFFFF"/>
            </a:solidFill>
            <a:miter lim="800000"/>
          </a:ln>
        </p:spPr>
      </p:pic>
    </p:spTree>
    <p:extLst>
      <p:ext uri="{BB962C8B-B14F-4D97-AF65-F5344CB8AC3E}">
        <p14:creationId xmlns:p14="http://schemas.microsoft.com/office/powerpoint/2010/main" val="36163774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DC923FF-545C-4629-0F1A-458549196DE8}"/>
              </a:ext>
            </a:extLst>
          </p:cNvPr>
          <p:cNvSpPr txBox="1"/>
          <p:nvPr/>
        </p:nvSpPr>
        <p:spPr>
          <a:xfrm>
            <a:off x="2562706" y="479003"/>
            <a:ext cx="6581294" cy="5817128"/>
          </a:xfrm>
          <a:prstGeom prst="rect">
            <a:avLst/>
          </a:prstGeom>
          <a:noFill/>
        </p:spPr>
        <p:txBody>
          <a:bodyPr wrap="square">
            <a:spAutoFit/>
          </a:bodyPr>
          <a:lstStyle/>
          <a:p>
            <a:pPr>
              <a:lnSpc>
                <a:spcPct val="115000"/>
              </a:lnSpc>
              <a:spcBef>
                <a:spcPts val="1200"/>
              </a:spcBef>
              <a:spcAft>
                <a:spcPts val="1200"/>
              </a:spcAft>
              <a:buNone/>
            </a:pPr>
            <a:r>
              <a:rPr lang="el-GR" sz="1100" b="1" dirty="0">
                <a:effectLst/>
                <a:latin typeface="Arial" panose="020B0604020202020204" pitchFamily="34" charset="0"/>
                <a:ea typeface="Arial" panose="020B0604020202020204" pitchFamily="34" charset="0"/>
              </a:rPr>
              <a:t>Ποια είναι η σωστή ηλικία για να ξεκινήσει το παιδί μου μια ξένη γλώσσα;</a:t>
            </a:r>
            <a:endParaRPr lang="el-GR" sz="1100" dirty="0">
              <a:effectLst/>
              <a:latin typeface="Arial" panose="020B0604020202020204" pitchFamily="34" charset="0"/>
              <a:ea typeface="Arial" panose="020B0604020202020204" pitchFamily="34" charset="0"/>
            </a:endParaRPr>
          </a:p>
          <a:p>
            <a:pPr>
              <a:lnSpc>
                <a:spcPct val="115000"/>
              </a:lnSpc>
              <a:spcBef>
                <a:spcPts val="1200"/>
              </a:spcBef>
              <a:spcAft>
                <a:spcPts val="1200"/>
              </a:spcAft>
              <a:buNone/>
            </a:pPr>
            <a:r>
              <a:rPr lang="el-GR" sz="1100" dirty="0">
                <a:effectLst/>
                <a:latin typeface="Arial" panose="020B0604020202020204" pitchFamily="34" charset="0"/>
                <a:ea typeface="Arial" panose="020B0604020202020204" pitchFamily="34" charset="0"/>
              </a:rPr>
              <a:t>Στην πραγματικότητα, δεν υπάρχει σωστή απάντηση σε αυτό το ερώτημα. Το κάθε παιδί είναι μοναδικό και για να ξεκινήσει ένα οργανωμένο πρόγραμμα εκμάθησης ξένης γλώσσας η βασική προϋπόθεση είναι να το κάνει με κέφι και χαρούμενη διάθεση.</a:t>
            </a:r>
          </a:p>
          <a:p>
            <a:pPr>
              <a:lnSpc>
                <a:spcPct val="115000"/>
              </a:lnSpc>
              <a:spcBef>
                <a:spcPts val="1200"/>
              </a:spcBef>
              <a:spcAft>
                <a:spcPts val="1200"/>
              </a:spcAft>
              <a:buNone/>
            </a:pPr>
            <a:r>
              <a:rPr lang="el-GR" sz="1100" dirty="0">
                <a:effectLst/>
                <a:latin typeface="Arial" panose="020B0604020202020204" pitchFamily="34" charset="0"/>
                <a:ea typeface="Arial" panose="020B0604020202020204" pitchFamily="34" charset="0"/>
              </a:rPr>
              <a:t>Έχοντας περάσει μια χρονιά προσαρμογής στην </a:t>
            </a:r>
            <a:r>
              <a:rPr lang="el-GR" sz="1100" dirty="0" err="1">
                <a:effectLst/>
                <a:latin typeface="Arial" panose="020B0604020202020204" pitchFamily="34" charset="0"/>
                <a:ea typeface="Arial" panose="020B0604020202020204" pitchFamily="34" charset="0"/>
              </a:rPr>
              <a:t>Α΄δημοτικού</a:t>
            </a:r>
            <a:r>
              <a:rPr lang="el-GR" sz="1100" dirty="0">
                <a:effectLst/>
                <a:latin typeface="Arial" panose="020B0604020202020204" pitchFamily="34" charset="0"/>
                <a:ea typeface="Arial" panose="020B0604020202020204" pitchFamily="34" charset="0"/>
              </a:rPr>
              <a:t>, συνήθως ένα παιδί είναι έτοιμο ώστε να ενταχθεί σε μια μικρή ομάδα όπου θα αλληλοεπιδρά στην ξένη γλώσσα. Συνεπώς η </a:t>
            </a:r>
            <a:r>
              <a:rPr lang="el-GR" sz="1100" dirty="0" err="1">
                <a:effectLst/>
                <a:latin typeface="Arial" panose="020B0604020202020204" pitchFamily="34" charset="0"/>
                <a:ea typeface="Arial" panose="020B0604020202020204" pitchFamily="34" charset="0"/>
              </a:rPr>
              <a:t>Β΄δημοτικού</a:t>
            </a:r>
            <a:r>
              <a:rPr lang="el-GR" sz="1100" dirty="0">
                <a:effectLst/>
                <a:latin typeface="Arial" panose="020B0604020202020204" pitchFamily="34" charset="0"/>
                <a:ea typeface="Arial" panose="020B0604020202020204" pitchFamily="34" charset="0"/>
              </a:rPr>
              <a:t> είναι μια καλή ιδέα!</a:t>
            </a:r>
          </a:p>
          <a:p>
            <a:pPr>
              <a:lnSpc>
                <a:spcPct val="115000"/>
              </a:lnSpc>
              <a:spcBef>
                <a:spcPts val="1200"/>
              </a:spcBef>
              <a:spcAft>
                <a:spcPts val="1200"/>
              </a:spcAft>
              <a:buNone/>
            </a:pPr>
            <a:r>
              <a:rPr lang="el-GR" sz="1100" dirty="0">
                <a:effectLst/>
                <a:latin typeface="Arial" panose="020B0604020202020204" pitchFamily="34" charset="0"/>
                <a:ea typeface="Arial" panose="020B0604020202020204" pitchFamily="34" charset="0"/>
              </a:rPr>
              <a:t>Ωστόσο, κάποια παιδιά που βρήκαν το ξεκίνημα του ελληνικού σχολείου δύσκολο καλό θα ήταν να ακολουθήσουν ένα πρόγραμμα πιο εισαγωγικό χωρίς γραφή και ανάγνωση παράλληλα με τη </a:t>
            </a:r>
            <a:r>
              <a:rPr lang="el-GR" sz="1100" dirty="0" err="1">
                <a:effectLst/>
                <a:latin typeface="Arial" panose="020B0604020202020204" pitchFamily="34" charset="0"/>
                <a:ea typeface="Arial" panose="020B0604020202020204" pitchFamily="34" charset="0"/>
              </a:rPr>
              <a:t>Β΄δημοτικού</a:t>
            </a:r>
            <a:r>
              <a:rPr lang="el-GR" sz="1100" dirty="0">
                <a:effectLst/>
                <a:latin typeface="Arial" panose="020B0604020202020204" pitchFamily="34" charset="0"/>
                <a:ea typeface="Arial" panose="020B0604020202020204" pitchFamily="34" charset="0"/>
              </a:rPr>
              <a:t> και στη </a:t>
            </a:r>
            <a:r>
              <a:rPr lang="el-GR" sz="1100" dirty="0" err="1">
                <a:effectLst/>
                <a:latin typeface="Arial" panose="020B0604020202020204" pitchFamily="34" charset="0"/>
                <a:ea typeface="Arial" panose="020B0604020202020204" pitchFamily="34" charset="0"/>
              </a:rPr>
              <a:t>Γ΄δημοτικού</a:t>
            </a:r>
            <a:r>
              <a:rPr lang="el-GR" sz="1100" dirty="0">
                <a:effectLst/>
                <a:latin typeface="Arial" panose="020B0604020202020204" pitchFamily="34" charset="0"/>
                <a:ea typeface="Arial" panose="020B0604020202020204" pitchFamily="34" charset="0"/>
              </a:rPr>
              <a:t> μπορούν να ενταχθούν </a:t>
            </a:r>
            <a:r>
              <a:rPr lang="el-GR" sz="1100" dirty="0" err="1">
                <a:effectLst/>
                <a:latin typeface="Arial" panose="020B0604020202020204" pitchFamily="34" charset="0"/>
                <a:ea typeface="Arial" panose="020B0604020202020204" pitchFamily="34" charset="0"/>
              </a:rPr>
              <a:t>σ’ένα</a:t>
            </a:r>
            <a:r>
              <a:rPr lang="el-GR" sz="1100" dirty="0">
                <a:effectLst/>
                <a:latin typeface="Arial" panose="020B0604020202020204" pitchFamily="34" charset="0"/>
                <a:ea typeface="Arial" panose="020B0604020202020204" pitchFamily="34" charset="0"/>
              </a:rPr>
              <a:t> τμήμα </a:t>
            </a:r>
            <a:r>
              <a:rPr lang="en-US" sz="1100" dirty="0">
                <a:effectLst/>
                <a:latin typeface="Arial" panose="020B0604020202020204" pitchFamily="34" charset="0"/>
                <a:ea typeface="Arial" panose="020B0604020202020204" pitchFamily="34" charset="0"/>
              </a:rPr>
              <a:t>A junior </a:t>
            </a:r>
            <a:r>
              <a:rPr lang="el-GR" sz="1100" dirty="0">
                <a:effectLst/>
                <a:latin typeface="Arial" panose="020B0604020202020204" pitchFamily="34" charset="0"/>
                <a:ea typeface="Arial" panose="020B0604020202020204" pitchFamily="34" charset="0"/>
              </a:rPr>
              <a:t>ή ακόμη και </a:t>
            </a:r>
            <a:r>
              <a:rPr lang="en-US" sz="1100" dirty="0">
                <a:effectLst/>
                <a:latin typeface="Arial" panose="020B0604020202020204" pitchFamily="34" charset="0"/>
                <a:ea typeface="Arial" panose="020B0604020202020204" pitchFamily="34" charset="0"/>
              </a:rPr>
              <a:t>A-B junior (one year course). </a:t>
            </a:r>
            <a:endParaRPr lang="el-GR" sz="1100" dirty="0">
              <a:effectLst/>
              <a:latin typeface="Arial" panose="020B0604020202020204" pitchFamily="34" charset="0"/>
              <a:ea typeface="Arial" panose="020B0604020202020204" pitchFamily="34" charset="0"/>
            </a:endParaRPr>
          </a:p>
          <a:p>
            <a:pPr>
              <a:lnSpc>
                <a:spcPct val="115000"/>
              </a:lnSpc>
              <a:spcBef>
                <a:spcPts val="1200"/>
              </a:spcBef>
              <a:spcAft>
                <a:spcPts val="1200"/>
              </a:spcAft>
              <a:buNone/>
            </a:pPr>
            <a:r>
              <a:rPr lang="el-GR" sz="1100" dirty="0">
                <a:effectLst/>
                <a:latin typeface="Arial" panose="020B0604020202020204" pitchFamily="34" charset="0"/>
                <a:ea typeface="Arial" panose="020B0604020202020204" pitchFamily="34" charset="0"/>
              </a:rPr>
              <a:t>Σε κάθε περίπτωση, ο στόχος μας είναι, μέσα από αυτό το νέο ξεκίνημα, το παιδί να αγαπήσει την ξένη γλώσσα, να αγαπά το περιβάλλον της τάξης του και να μην διστάζει να αλληλοεπιδρά με τους συμμαθητές του. Τα εργαλεία μας είναι οι άρτια εξοπλισμένες τεχνολογικά τάξεις, παιχνίδια, </a:t>
            </a:r>
            <a:r>
              <a:rPr lang="en-US" sz="1100" dirty="0">
                <a:effectLst/>
                <a:latin typeface="Arial" panose="020B0604020202020204" pitchFamily="34" charset="0"/>
                <a:ea typeface="Arial" panose="020B0604020202020204" pitchFamily="34" charset="0"/>
              </a:rPr>
              <a:t>team projects</a:t>
            </a:r>
            <a:r>
              <a:rPr lang="el-GR" sz="1100" dirty="0">
                <a:effectLst/>
                <a:latin typeface="Arial" panose="020B0604020202020204" pitchFamily="34" charset="0"/>
                <a:ea typeface="Arial" panose="020B0604020202020204" pitchFamily="34" charset="0"/>
              </a:rPr>
              <a:t>, λογοτεχνία, θέατρο και το μεράκι των καθηγητών μας!</a:t>
            </a:r>
          </a:p>
          <a:p>
            <a:pPr>
              <a:lnSpc>
                <a:spcPct val="115000"/>
              </a:lnSpc>
              <a:spcBef>
                <a:spcPts val="1200"/>
              </a:spcBef>
              <a:spcAft>
                <a:spcPts val="1200"/>
              </a:spcAft>
              <a:buNone/>
            </a:pPr>
            <a:r>
              <a:rPr lang="el-GR" sz="1100" dirty="0">
                <a:effectLst/>
                <a:latin typeface="Arial" panose="020B0604020202020204" pitchFamily="34" charset="0"/>
                <a:ea typeface="Arial" panose="020B0604020202020204" pitchFamily="34" charset="0"/>
              </a:rPr>
              <a:t>Καλή αρχή στους μικρούς μας μαθητές!!</a:t>
            </a:r>
          </a:p>
          <a:p>
            <a:pPr>
              <a:lnSpc>
                <a:spcPct val="115000"/>
              </a:lnSpc>
              <a:spcBef>
                <a:spcPts val="1200"/>
              </a:spcBef>
              <a:spcAft>
                <a:spcPts val="1200"/>
              </a:spcAft>
              <a:buNone/>
            </a:pPr>
            <a:r>
              <a:rPr lang="el-GR" sz="1100" dirty="0">
                <a:effectLst/>
                <a:latin typeface="Arial" panose="020B0604020202020204" pitchFamily="34" charset="0"/>
                <a:ea typeface="Arial" panose="020B0604020202020204" pitchFamily="34" charset="0"/>
              </a:rPr>
              <a:t>Χαρά </a:t>
            </a:r>
            <a:r>
              <a:rPr lang="el-GR" sz="1100" dirty="0" err="1">
                <a:effectLst/>
                <a:latin typeface="Arial" panose="020B0604020202020204" pitchFamily="34" charset="0"/>
                <a:ea typeface="Arial" panose="020B0604020202020204" pitchFamily="34" charset="0"/>
              </a:rPr>
              <a:t>Μπαντέκα</a:t>
            </a:r>
            <a:r>
              <a:rPr lang="el-GR" sz="1100" dirty="0">
                <a:effectLst/>
                <a:latin typeface="Arial" panose="020B0604020202020204" pitchFamily="34" charset="0"/>
                <a:ea typeface="Arial" panose="020B0604020202020204" pitchFamily="34" charset="0"/>
              </a:rPr>
              <a:t> </a:t>
            </a:r>
          </a:p>
          <a:p>
            <a:pPr>
              <a:lnSpc>
                <a:spcPct val="115000"/>
              </a:lnSpc>
              <a:spcBef>
                <a:spcPts val="1200"/>
              </a:spcBef>
              <a:spcAft>
                <a:spcPts val="1200"/>
              </a:spcAft>
              <a:buNone/>
            </a:pPr>
            <a:r>
              <a:rPr lang="el-GR" sz="1100" dirty="0">
                <a:effectLst/>
                <a:latin typeface="Arial" panose="020B0604020202020204" pitchFamily="34" charset="0"/>
                <a:ea typeface="Arial" panose="020B0604020202020204" pitchFamily="34" charset="0"/>
              </a:rPr>
              <a:t>Διεύθυνση Ξένων Γλωσσών</a:t>
            </a:r>
          </a:p>
        </p:txBody>
      </p:sp>
      <p:pic>
        <p:nvPicPr>
          <p:cNvPr id="4098" name="Picture 2" descr="20 Student Engagement Strategies for a Captivating Classroom">
            <a:extLst>
              <a:ext uri="{FF2B5EF4-FFF2-40B4-BE49-F238E27FC236}">
                <a16:creationId xmlns:a16="http://schemas.microsoft.com/office/drawing/2014/main" id="{DC39E16B-FFE0-18B4-D253-311B1622E2C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268" y="2899968"/>
            <a:ext cx="2419350" cy="1885950"/>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2023's Best Techniques for Learning a Foreign Language">
            <a:extLst>
              <a:ext uri="{FF2B5EF4-FFF2-40B4-BE49-F238E27FC236}">
                <a16:creationId xmlns:a16="http://schemas.microsoft.com/office/drawing/2014/main" id="{22A2E31F-B5A7-B1E8-E468-58FE5F8822A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7181" y="479003"/>
            <a:ext cx="2295525" cy="1990725"/>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10 Benefits of Learning a New Language">
            <a:extLst>
              <a:ext uri="{FF2B5EF4-FFF2-40B4-BE49-F238E27FC236}">
                <a16:creationId xmlns:a16="http://schemas.microsoft.com/office/drawing/2014/main" id="{06E2A491-E869-9561-D667-EF587E3D81E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44000" y="419449"/>
            <a:ext cx="3069424" cy="52724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7449676"/>
      </p:ext>
    </p:extLst>
  </p:cSld>
  <p:clrMapOvr>
    <a:masterClrMapping/>
  </p:clrMapOvr>
</p:sld>
</file>

<file path=ppt/theme/theme1.xml><?xml version="1.0" encoding="utf-8"?>
<a:theme xmlns:a="http://schemas.openxmlformats.org/drawingml/2006/main" name="Δέμα">
  <a:themeElements>
    <a:clrScheme name="Δέμα">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Δέμα">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Δέμα">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TM03457485[[fn=Πλέγμα]]</Template>
  <TotalTime>82</TotalTime>
  <Words>999</Words>
  <Application>Microsoft Office PowerPoint</Application>
  <PresentationFormat>Ευρεία οθόνη</PresentationFormat>
  <Paragraphs>119</Paragraphs>
  <Slides>9</Slides>
  <Notes>0</Notes>
  <HiddenSlides>0</HiddenSlides>
  <MMClips>0</MMClips>
  <ScaleCrop>false</ScaleCrop>
  <HeadingPairs>
    <vt:vector size="6" baseType="variant">
      <vt:variant>
        <vt:lpstr>Γραμματοσειρές που χρησιμοποιούνται</vt:lpstr>
      </vt:variant>
      <vt:variant>
        <vt:i4>4</vt:i4>
      </vt:variant>
      <vt:variant>
        <vt:lpstr>Θέμα</vt:lpstr>
      </vt:variant>
      <vt:variant>
        <vt:i4>1</vt:i4>
      </vt:variant>
      <vt:variant>
        <vt:lpstr>Τίτλοι διαφανειών</vt:lpstr>
      </vt:variant>
      <vt:variant>
        <vt:i4>9</vt:i4>
      </vt:variant>
    </vt:vector>
  </HeadingPairs>
  <TitlesOfParts>
    <vt:vector size="14" baseType="lpstr">
      <vt:lpstr>Aptos</vt:lpstr>
      <vt:lpstr>Arial</vt:lpstr>
      <vt:lpstr>Corbel</vt:lpstr>
      <vt:lpstr>Gill Sans MT</vt:lpstr>
      <vt:lpstr>Δέμα</vt:lpstr>
      <vt:lpstr>Καλοκαιρινό newsletter </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PaideiaPlus PaideiaPlus</dc:creator>
  <cp:lastModifiedBy>PaideiaPlus PaideiaPlus</cp:lastModifiedBy>
  <cp:revision>5</cp:revision>
  <dcterms:created xsi:type="dcterms:W3CDTF">2025-08-08T06:33:34Z</dcterms:created>
  <dcterms:modified xsi:type="dcterms:W3CDTF">2025-08-16T22:27:50Z</dcterms:modified>
</cp:coreProperties>
</file>